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33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October 18, 2020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October 18,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October 18,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October 18, 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October 18, 2020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October 18, 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October 18, 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October 18, 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October 18,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October 18, 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October 18, 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D0EFEE-2756-4A20-BF2A-63F0A94F99AC}" type="datetime4">
              <a:rPr lang="en-US" smtClean="0"/>
              <a:pPr/>
              <a:t>October 18,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err="1" smtClean="0"/>
              <a:t>Bilgi</a:t>
            </a:r>
            <a:r>
              <a:rPr lang="en-US" sz="4000" dirty="0" smtClean="0"/>
              <a:t> </a:t>
            </a:r>
            <a:r>
              <a:rPr lang="en-US" sz="4000" dirty="0" err="1" smtClean="0"/>
              <a:t>ve</a:t>
            </a:r>
            <a:r>
              <a:rPr lang="en-US" sz="4000" dirty="0" smtClean="0"/>
              <a:t> </a:t>
            </a:r>
            <a:r>
              <a:rPr lang="en-US" sz="4000" dirty="0" err="1" smtClean="0"/>
              <a:t>İletişim</a:t>
            </a:r>
            <a:r>
              <a:rPr lang="en-US" sz="4000" dirty="0" smtClean="0"/>
              <a:t> </a:t>
            </a:r>
            <a:r>
              <a:rPr lang="en-US" sz="4000" dirty="0" err="1" smtClean="0"/>
              <a:t>Teknolojileri</a:t>
            </a:r>
            <a:r>
              <a:rPr lang="en-US" sz="4000" dirty="0" smtClean="0"/>
              <a:t> </a:t>
            </a:r>
            <a:r>
              <a:rPr lang="en-US" sz="4000" dirty="0" err="1" smtClean="0"/>
              <a:t>Destekli</a:t>
            </a:r>
            <a:r>
              <a:rPr lang="en-US" sz="4000" dirty="0" smtClean="0"/>
              <a:t> Fen </a:t>
            </a:r>
            <a:r>
              <a:rPr lang="en-US" sz="4000" dirty="0" err="1" smtClean="0"/>
              <a:t>Eğitimi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err="1" smtClean="0"/>
              <a:t>Yüksek</a:t>
            </a:r>
            <a:r>
              <a:rPr lang="en-US" sz="4000" dirty="0" smtClean="0"/>
              <a:t> </a:t>
            </a:r>
            <a:r>
              <a:rPr lang="en-US" sz="4000" dirty="0" err="1" smtClean="0"/>
              <a:t>Lisans</a:t>
            </a:r>
            <a:r>
              <a:rPr lang="en-US" sz="4000" dirty="0" smtClean="0"/>
              <a:t> </a:t>
            </a:r>
            <a:r>
              <a:rPr lang="en-US" sz="4000" dirty="0" err="1" smtClean="0"/>
              <a:t>Dersi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8840" y="3475374"/>
            <a:ext cx="6172200" cy="685800"/>
          </a:xfrm>
        </p:spPr>
        <p:txBody>
          <a:bodyPr/>
          <a:lstStyle/>
          <a:p>
            <a:r>
              <a:rPr lang="en-US" dirty="0" err="1" smtClean="0"/>
              <a:t>Prof.Dr.Bülent</a:t>
            </a:r>
            <a:r>
              <a:rPr lang="en-US" dirty="0" smtClean="0"/>
              <a:t> ÇAVAŞ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2501" b="36683"/>
          <a:stretch/>
        </p:blipFill>
        <p:spPr>
          <a:xfrm>
            <a:off x="0" y="4161174"/>
            <a:ext cx="9144000" cy="265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47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200" y="1391745"/>
            <a:ext cx="831986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Öğrenciler</a:t>
            </a:r>
            <a:r>
              <a:rPr lang="en-US" sz="2000" dirty="0"/>
              <a:t>; </a:t>
            </a:r>
            <a:r>
              <a:rPr lang="en-US" sz="2000" dirty="0" err="1"/>
              <a:t>bilgi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iletişim</a:t>
            </a:r>
            <a:r>
              <a:rPr lang="en-US" sz="2000" dirty="0"/>
              <a:t> </a:t>
            </a:r>
            <a:r>
              <a:rPr lang="en-US" sz="2000" dirty="0" err="1"/>
              <a:t>araçlarını</a:t>
            </a:r>
            <a:r>
              <a:rPr lang="en-US" sz="2000" dirty="0"/>
              <a:t>, </a:t>
            </a:r>
            <a:r>
              <a:rPr lang="en-US" sz="2000" dirty="0" err="1"/>
              <a:t>düşünerek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sorumluluk</a:t>
            </a:r>
            <a:r>
              <a:rPr lang="en-US" sz="2000" dirty="0"/>
              <a:t> </a:t>
            </a:r>
            <a:r>
              <a:rPr lang="en-US" sz="2000" dirty="0" err="1"/>
              <a:t>duyarak</a:t>
            </a:r>
            <a:r>
              <a:rPr lang="en-US" sz="2000" dirty="0"/>
              <a:t>, </a:t>
            </a:r>
            <a:r>
              <a:rPr lang="en-US" sz="2000" dirty="0" err="1"/>
              <a:t>bilgiyi</a:t>
            </a:r>
            <a:r>
              <a:rPr lang="en-US" sz="2000" dirty="0"/>
              <a:t> </a:t>
            </a:r>
            <a:r>
              <a:rPr lang="en-US" sz="2000" dirty="0" err="1"/>
              <a:t>aramak</a:t>
            </a:r>
            <a:r>
              <a:rPr lang="en-US" sz="2000" dirty="0"/>
              <a:t>, </a:t>
            </a:r>
            <a:r>
              <a:rPr lang="en-US" sz="2000" dirty="0" err="1"/>
              <a:t>keşfetmek</a:t>
            </a:r>
            <a:r>
              <a:rPr lang="en-US" sz="2000" dirty="0"/>
              <a:t>, </a:t>
            </a:r>
            <a:r>
              <a:rPr lang="en-US" sz="2000" dirty="0" err="1"/>
              <a:t>analiz</a:t>
            </a:r>
            <a:r>
              <a:rPr lang="en-US" sz="2000" dirty="0"/>
              <a:t> </a:t>
            </a:r>
            <a:r>
              <a:rPr lang="en-US" sz="2000" dirty="0" err="1"/>
              <a:t>etmek</a:t>
            </a:r>
            <a:r>
              <a:rPr lang="en-US" sz="2000" dirty="0"/>
              <a:t>, </a:t>
            </a:r>
            <a:r>
              <a:rPr lang="en-US" sz="2000" dirty="0" err="1"/>
              <a:t>sunmak</a:t>
            </a:r>
            <a:r>
              <a:rPr lang="en-US" sz="2000" dirty="0"/>
              <a:t>, </a:t>
            </a:r>
            <a:r>
              <a:rPr lang="en-US" sz="2000" dirty="0" err="1"/>
              <a:t>göndermek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ayıklamak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kullanıyorlar</a:t>
            </a:r>
            <a:r>
              <a:rPr lang="en-US" sz="2000" dirty="0"/>
              <a:t>. </a:t>
            </a:r>
            <a:r>
              <a:rPr lang="en-US" sz="2000" dirty="0" err="1"/>
              <a:t>Ayrıca</a:t>
            </a:r>
            <a:r>
              <a:rPr lang="en-US" sz="2000" dirty="0"/>
              <a:t>, </a:t>
            </a:r>
            <a:r>
              <a:rPr lang="en-US" sz="2000" dirty="0" err="1"/>
              <a:t>onlar</a:t>
            </a:r>
            <a:r>
              <a:rPr lang="en-US" sz="2000" dirty="0"/>
              <a:t>, </a:t>
            </a:r>
            <a:r>
              <a:rPr lang="en-US" sz="2000" dirty="0" err="1"/>
              <a:t>dünyanın</a:t>
            </a:r>
            <a:r>
              <a:rPr lang="en-US" sz="2000" dirty="0"/>
              <a:t> </a:t>
            </a:r>
            <a:r>
              <a:rPr lang="en-US" sz="2000" dirty="0" err="1"/>
              <a:t>çeşitli</a:t>
            </a:r>
            <a:r>
              <a:rPr lang="en-US" sz="2000" dirty="0"/>
              <a:t> </a:t>
            </a:r>
            <a:r>
              <a:rPr lang="en-US" sz="2000" dirty="0" err="1"/>
              <a:t>yerlerindeki</a:t>
            </a:r>
            <a:r>
              <a:rPr lang="en-US" sz="2000" dirty="0"/>
              <a:t> </a:t>
            </a:r>
            <a:r>
              <a:rPr lang="en-US" sz="2000" dirty="0" err="1"/>
              <a:t>insanlardan</a:t>
            </a:r>
            <a:r>
              <a:rPr lang="en-US" sz="2000" dirty="0"/>
              <a:t>, </a:t>
            </a:r>
            <a:r>
              <a:rPr lang="en-US" sz="2000" dirty="0" err="1"/>
              <a:t>topluluklardan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kültürlerden</a:t>
            </a:r>
            <a:r>
              <a:rPr lang="en-US" sz="2000" dirty="0"/>
              <a:t> </a:t>
            </a:r>
            <a:r>
              <a:rPr lang="en-US" sz="2000" dirty="0" err="1"/>
              <a:t>bilgi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deneyimlere</a:t>
            </a:r>
            <a:r>
              <a:rPr lang="en-US" sz="2000" dirty="0"/>
              <a:t> </a:t>
            </a:r>
            <a:r>
              <a:rPr lang="en-US" sz="2000" dirty="0" err="1"/>
              <a:t>anında</a:t>
            </a:r>
            <a:r>
              <a:rPr lang="en-US" sz="2000" dirty="0"/>
              <a:t> </a:t>
            </a:r>
            <a:r>
              <a:rPr lang="en-US" sz="2000" dirty="0" err="1"/>
              <a:t>nasıl</a:t>
            </a:r>
            <a:r>
              <a:rPr lang="en-US" sz="2000" dirty="0"/>
              <a:t> </a:t>
            </a:r>
            <a:r>
              <a:rPr lang="en-US" sz="2000" dirty="0" err="1"/>
              <a:t>erişebileceklerini</a:t>
            </a:r>
            <a:r>
              <a:rPr lang="en-US" sz="2000" dirty="0"/>
              <a:t> </a:t>
            </a:r>
            <a:r>
              <a:rPr lang="en-US" sz="2000" dirty="0" err="1"/>
              <a:t>öğreniyorlar</a:t>
            </a:r>
            <a:r>
              <a:rPr lang="en-US" sz="2000" dirty="0"/>
              <a:t>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err="1" smtClean="0"/>
              <a:t>Bilgi</a:t>
            </a:r>
            <a:r>
              <a:rPr lang="en-US" sz="2000" dirty="0" smtClean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iletişim</a:t>
            </a:r>
            <a:r>
              <a:rPr lang="en-US" sz="2000" dirty="0"/>
              <a:t> </a:t>
            </a:r>
            <a:r>
              <a:rPr lang="en-US" sz="2000" dirty="0" err="1"/>
              <a:t>teknolojisi</a:t>
            </a:r>
            <a:r>
              <a:rPr lang="en-US" sz="2000" dirty="0"/>
              <a:t> </a:t>
            </a:r>
            <a:r>
              <a:rPr lang="en-US" sz="2000" dirty="0" err="1"/>
              <a:t>kullanımındaki</a:t>
            </a:r>
            <a:r>
              <a:rPr lang="en-US" sz="2000" dirty="0"/>
              <a:t> </a:t>
            </a:r>
            <a:r>
              <a:rPr lang="en-US" sz="2000" dirty="0" err="1"/>
              <a:t>artan</a:t>
            </a:r>
            <a:r>
              <a:rPr lang="en-US" sz="2000" dirty="0"/>
              <a:t> </a:t>
            </a:r>
            <a:r>
              <a:rPr lang="en-US" sz="2000" dirty="0" err="1"/>
              <a:t>kapasite</a:t>
            </a:r>
            <a:r>
              <a:rPr lang="en-US" sz="2000" dirty="0"/>
              <a:t>, </a:t>
            </a:r>
            <a:r>
              <a:rPr lang="en-US" sz="2000" dirty="0" err="1"/>
              <a:t>öğrencilerin</a:t>
            </a:r>
            <a:r>
              <a:rPr lang="en-US" sz="2000" dirty="0"/>
              <a:t>, </a:t>
            </a:r>
            <a:r>
              <a:rPr lang="en-US" sz="2000" dirty="0" err="1"/>
              <a:t>bu</a:t>
            </a:r>
            <a:r>
              <a:rPr lang="en-US" sz="2000" dirty="0"/>
              <a:t> </a:t>
            </a:r>
            <a:r>
              <a:rPr lang="en-US" sz="2000" dirty="0" err="1"/>
              <a:t>teknolojilerin</a:t>
            </a:r>
            <a:r>
              <a:rPr lang="en-US" sz="2000" dirty="0"/>
              <a:t> </a:t>
            </a:r>
            <a:r>
              <a:rPr lang="en-US" sz="2000" dirty="0" err="1"/>
              <a:t>nerede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ne </a:t>
            </a:r>
            <a:r>
              <a:rPr lang="en-US" sz="2000" dirty="0" err="1"/>
              <a:t>zaman</a:t>
            </a:r>
            <a:r>
              <a:rPr lang="en-US" sz="2000" dirty="0"/>
              <a:t> en </a:t>
            </a:r>
            <a:r>
              <a:rPr lang="en-US" sz="2000" dirty="0" err="1"/>
              <a:t>iyi</a:t>
            </a:r>
            <a:r>
              <a:rPr lang="en-US" sz="2000" dirty="0"/>
              <a:t> </a:t>
            </a:r>
            <a:r>
              <a:rPr lang="en-US" sz="2000" dirty="0" err="1"/>
              <a:t>şekilde</a:t>
            </a:r>
            <a:r>
              <a:rPr lang="en-US" sz="2000" dirty="0"/>
              <a:t> </a:t>
            </a:r>
            <a:r>
              <a:rPr lang="en-US" sz="2000" dirty="0" err="1"/>
              <a:t>kullanabileceği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birlikte</a:t>
            </a:r>
            <a:r>
              <a:rPr lang="en-US" sz="2000" dirty="0"/>
              <a:t>, </a:t>
            </a:r>
            <a:r>
              <a:rPr lang="en-US" sz="2000" dirty="0" err="1"/>
              <a:t>bağımsız</a:t>
            </a:r>
            <a:r>
              <a:rPr lang="en-US" sz="2000" dirty="0"/>
              <a:t> </a:t>
            </a:r>
            <a:r>
              <a:rPr lang="en-US" sz="2000" dirty="0" err="1"/>
              <a:t>öğrenmeyi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bunun</a:t>
            </a:r>
            <a:r>
              <a:rPr lang="en-US" sz="2000" dirty="0"/>
              <a:t> </a:t>
            </a:r>
            <a:r>
              <a:rPr lang="en-US" sz="2000" dirty="0" err="1"/>
              <a:t>yaşamlarına</a:t>
            </a:r>
            <a:r>
              <a:rPr lang="en-US" sz="2000" dirty="0"/>
              <a:t> </a:t>
            </a:r>
            <a:r>
              <a:rPr lang="en-US" sz="2000" dirty="0" err="1"/>
              <a:t>olan</a:t>
            </a:r>
            <a:r>
              <a:rPr lang="en-US" sz="2000" dirty="0"/>
              <a:t> </a:t>
            </a:r>
            <a:r>
              <a:rPr lang="en-US" sz="2000" dirty="0" err="1"/>
              <a:t>etkisini</a:t>
            </a:r>
            <a:r>
              <a:rPr lang="en-US" sz="2000" dirty="0"/>
              <a:t> </a:t>
            </a:r>
            <a:r>
              <a:rPr lang="en-US" sz="2000" dirty="0" err="1"/>
              <a:t>görmelerini</a:t>
            </a:r>
            <a:r>
              <a:rPr lang="en-US" sz="2000" dirty="0"/>
              <a:t> </a:t>
            </a:r>
            <a:r>
              <a:rPr lang="en-US" sz="2000" dirty="0" err="1"/>
              <a:t>sağlıyor</a:t>
            </a:r>
            <a:r>
              <a:rPr lang="en-US" sz="2000" dirty="0"/>
              <a:t> (</a:t>
            </a:r>
            <a:r>
              <a:rPr lang="en-US" sz="2000" dirty="0" err="1"/>
              <a:t>Imison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Taylor, 2001).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Cartwright </a:t>
            </a:r>
            <a:r>
              <a:rPr lang="en-US" sz="2000" dirty="0" err="1"/>
              <a:t>ve</a:t>
            </a:r>
            <a:r>
              <a:rPr lang="en-US" sz="2000" dirty="0"/>
              <a:t> Hammond (2003), </a:t>
            </a:r>
            <a:r>
              <a:rPr lang="en-US" sz="2000" dirty="0" err="1"/>
              <a:t>BİT’lerin</a:t>
            </a:r>
            <a:r>
              <a:rPr lang="en-US" sz="2000" dirty="0"/>
              <a:t> </a:t>
            </a:r>
            <a:r>
              <a:rPr lang="en-US" sz="2000" dirty="0" err="1"/>
              <a:t>öğrenme</a:t>
            </a:r>
            <a:r>
              <a:rPr lang="en-US" sz="2000" dirty="0"/>
              <a:t> </a:t>
            </a:r>
            <a:r>
              <a:rPr lang="en-US" sz="2000" dirty="0" err="1"/>
              <a:t>öğretme</a:t>
            </a:r>
            <a:r>
              <a:rPr lang="en-US" sz="2000" dirty="0"/>
              <a:t> </a:t>
            </a:r>
            <a:r>
              <a:rPr lang="en-US" sz="2000" dirty="0" err="1"/>
              <a:t>sürecine</a:t>
            </a:r>
            <a:r>
              <a:rPr lang="en-US" sz="2000" dirty="0"/>
              <a:t> </a:t>
            </a:r>
            <a:r>
              <a:rPr lang="en-US" sz="2000" dirty="0" err="1"/>
              <a:t>entegrasyonunu</a:t>
            </a:r>
            <a:r>
              <a:rPr lang="en-US" sz="2000" dirty="0"/>
              <a:t>, </a:t>
            </a:r>
            <a:r>
              <a:rPr lang="en-US" sz="2000" dirty="0" err="1"/>
              <a:t>öğretim</a:t>
            </a:r>
            <a:r>
              <a:rPr lang="en-US" sz="2000" dirty="0"/>
              <a:t> </a:t>
            </a:r>
            <a:r>
              <a:rPr lang="en-US" sz="2000" dirty="0" err="1"/>
              <a:t>hedeflerini</a:t>
            </a:r>
            <a:r>
              <a:rPr lang="en-US" sz="2000" dirty="0"/>
              <a:t> </a:t>
            </a:r>
            <a:r>
              <a:rPr lang="en-US" sz="2000" dirty="0" err="1"/>
              <a:t>gerçekleştirmek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öğrencinin</a:t>
            </a:r>
            <a:r>
              <a:rPr lang="en-US" sz="2000" dirty="0"/>
              <a:t> </a:t>
            </a:r>
            <a:r>
              <a:rPr lang="en-US" sz="2000" dirty="0" err="1"/>
              <a:t>öğrenmesini</a:t>
            </a:r>
            <a:r>
              <a:rPr lang="en-US" sz="2000" dirty="0"/>
              <a:t> </a:t>
            </a:r>
            <a:r>
              <a:rPr lang="en-US" sz="2000" dirty="0" err="1"/>
              <a:t>güçlendirmek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öğretim</a:t>
            </a:r>
            <a:r>
              <a:rPr lang="en-US" sz="2000" dirty="0"/>
              <a:t> </a:t>
            </a:r>
            <a:r>
              <a:rPr lang="en-US" sz="2000" dirty="0" err="1"/>
              <a:t>programı</a:t>
            </a:r>
            <a:r>
              <a:rPr lang="en-US" sz="2000" dirty="0"/>
              <a:t> </a:t>
            </a:r>
            <a:r>
              <a:rPr lang="en-US" sz="2000" dirty="0" err="1"/>
              <a:t>boyunca</a:t>
            </a:r>
            <a:r>
              <a:rPr lang="en-US" sz="2000" dirty="0"/>
              <a:t> </a:t>
            </a:r>
            <a:r>
              <a:rPr lang="en-US" sz="2000" dirty="0" err="1"/>
              <a:t>kullanılması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tanımlamaktadır</a:t>
            </a:r>
            <a:r>
              <a:rPr lang="en-US" sz="2000" dirty="0"/>
              <a:t>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3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242" y="66438"/>
            <a:ext cx="4114068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Alanyazındaki</a:t>
            </a:r>
            <a:r>
              <a:rPr lang="en-US" sz="2000" dirty="0"/>
              <a:t> </a:t>
            </a:r>
            <a:r>
              <a:rPr lang="en-US" sz="2000" dirty="0" err="1"/>
              <a:t>tanımlardan</a:t>
            </a:r>
            <a:r>
              <a:rPr lang="en-US" sz="2000" dirty="0"/>
              <a:t> </a:t>
            </a:r>
            <a:r>
              <a:rPr lang="en-US" sz="2000" dirty="0" err="1"/>
              <a:t>yola</a:t>
            </a:r>
            <a:r>
              <a:rPr lang="en-US" sz="2000" dirty="0"/>
              <a:t> </a:t>
            </a:r>
            <a:r>
              <a:rPr lang="en-US" sz="2000" dirty="0" err="1"/>
              <a:t>çıkıldığında</a:t>
            </a:r>
            <a:r>
              <a:rPr lang="en-US" sz="2000" dirty="0"/>
              <a:t> </a:t>
            </a:r>
            <a:r>
              <a:rPr lang="en-US" sz="2000" dirty="0" err="1"/>
              <a:t>entegrasyon</a:t>
            </a:r>
            <a:r>
              <a:rPr lang="en-US" sz="2000" dirty="0"/>
              <a:t> </a:t>
            </a:r>
            <a:r>
              <a:rPr lang="en-US" sz="2000" dirty="0" err="1"/>
              <a:t>sürecinde</a:t>
            </a:r>
            <a:r>
              <a:rPr lang="en-US" sz="2000" dirty="0"/>
              <a:t> </a:t>
            </a:r>
            <a:r>
              <a:rPr lang="en-US" sz="2000" dirty="0" err="1"/>
              <a:t>pek</a:t>
            </a:r>
            <a:r>
              <a:rPr lang="en-US" sz="2000" dirty="0"/>
              <a:t> </a:t>
            </a:r>
            <a:r>
              <a:rPr lang="en-US" sz="2000" dirty="0" err="1"/>
              <a:t>çok</a:t>
            </a:r>
            <a:r>
              <a:rPr lang="en-US" sz="2000" dirty="0"/>
              <a:t> </a:t>
            </a:r>
            <a:r>
              <a:rPr lang="en-US" sz="2000" dirty="0" err="1"/>
              <a:t>değişkenin</a:t>
            </a:r>
            <a:r>
              <a:rPr lang="en-US" sz="2000" dirty="0"/>
              <a:t> </a:t>
            </a:r>
            <a:r>
              <a:rPr lang="en-US" sz="2000" dirty="0" err="1"/>
              <a:t>rol</a:t>
            </a:r>
            <a:r>
              <a:rPr lang="en-US" sz="2000" dirty="0"/>
              <a:t> </a:t>
            </a:r>
            <a:r>
              <a:rPr lang="en-US" sz="2000" dirty="0" err="1"/>
              <a:t>oynadığı</a:t>
            </a:r>
            <a:r>
              <a:rPr lang="en-US" sz="2000" dirty="0"/>
              <a:t> </a:t>
            </a:r>
            <a:r>
              <a:rPr lang="en-US" sz="2000" dirty="0" err="1"/>
              <a:t>dikkati</a:t>
            </a:r>
            <a:r>
              <a:rPr lang="en-US" sz="2000" dirty="0"/>
              <a:t> </a:t>
            </a:r>
            <a:r>
              <a:rPr lang="en-US" sz="2000" dirty="0" err="1"/>
              <a:t>çekmektedir</a:t>
            </a:r>
            <a:r>
              <a:rPr lang="en-US" sz="2000" dirty="0"/>
              <a:t>. </a:t>
            </a:r>
            <a:r>
              <a:rPr lang="en-US" sz="2000" dirty="0" err="1"/>
              <a:t>BİT’lerin</a:t>
            </a:r>
            <a:r>
              <a:rPr lang="en-US" sz="2000" dirty="0"/>
              <a:t> </a:t>
            </a:r>
            <a:r>
              <a:rPr lang="en-US" sz="2000" dirty="0" err="1"/>
              <a:t>sağlanması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erişim</a:t>
            </a:r>
            <a:r>
              <a:rPr lang="en-US" sz="2000" dirty="0"/>
              <a:t>, </a:t>
            </a:r>
            <a:r>
              <a:rPr lang="en-US" sz="2000" dirty="0" err="1"/>
              <a:t>BİT’leri</a:t>
            </a:r>
            <a:r>
              <a:rPr lang="en-US" sz="2000" dirty="0"/>
              <a:t> </a:t>
            </a:r>
            <a:r>
              <a:rPr lang="en-US" sz="2000" dirty="0" err="1"/>
              <a:t>kullanabilme</a:t>
            </a:r>
            <a:r>
              <a:rPr lang="en-US" sz="2000" dirty="0"/>
              <a:t> </a:t>
            </a:r>
            <a:r>
              <a:rPr lang="en-US" sz="2000" dirty="0" err="1"/>
              <a:t>becerisine</a:t>
            </a:r>
            <a:r>
              <a:rPr lang="en-US" sz="2000" dirty="0"/>
              <a:t> </a:t>
            </a:r>
            <a:r>
              <a:rPr lang="en-US" sz="2000" dirty="0" err="1"/>
              <a:t>sahip</a:t>
            </a:r>
            <a:r>
              <a:rPr lang="en-US" sz="2000" dirty="0"/>
              <a:t> </a:t>
            </a:r>
            <a:r>
              <a:rPr lang="en-US" sz="2000" dirty="0" err="1"/>
              <a:t>insan</a:t>
            </a:r>
            <a:r>
              <a:rPr lang="en-US" sz="2000" dirty="0"/>
              <a:t> </a:t>
            </a:r>
            <a:r>
              <a:rPr lang="en-US" sz="2000" dirty="0" err="1"/>
              <a:t>gücü</a:t>
            </a:r>
            <a:r>
              <a:rPr lang="en-US" sz="2000" dirty="0"/>
              <a:t>, </a:t>
            </a:r>
            <a:r>
              <a:rPr lang="en-US" sz="2000" dirty="0" err="1"/>
              <a:t>eğitim</a:t>
            </a:r>
            <a:r>
              <a:rPr lang="en-US" sz="2000" dirty="0"/>
              <a:t> </a:t>
            </a:r>
            <a:r>
              <a:rPr lang="en-US" sz="2000" dirty="0" err="1"/>
              <a:t>politikaları</a:t>
            </a:r>
            <a:r>
              <a:rPr lang="en-US" sz="2000" dirty="0"/>
              <a:t>, </a:t>
            </a:r>
            <a:r>
              <a:rPr lang="en-US" sz="2000" dirty="0" err="1"/>
              <a:t>okul</a:t>
            </a:r>
            <a:r>
              <a:rPr lang="en-US" sz="2000" dirty="0"/>
              <a:t> </a:t>
            </a:r>
            <a:r>
              <a:rPr lang="en-US" sz="2000" dirty="0" err="1"/>
              <a:t>kültürü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öğretim</a:t>
            </a:r>
            <a:r>
              <a:rPr lang="en-US" sz="2000" dirty="0"/>
              <a:t> </a:t>
            </a:r>
            <a:r>
              <a:rPr lang="en-US" sz="2000" dirty="0" err="1"/>
              <a:t>programı</a:t>
            </a:r>
            <a:r>
              <a:rPr lang="en-US" sz="2000" dirty="0"/>
              <a:t> </a:t>
            </a:r>
            <a:r>
              <a:rPr lang="en-US" sz="2000" dirty="0" err="1"/>
              <a:t>gibi</a:t>
            </a:r>
            <a:r>
              <a:rPr lang="en-US" sz="2000" dirty="0"/>
              <a:t> </a:t>
            </a:r>
            <a:r>
              <a:rPr lang="en-US" sz="2000" dirty="0" err="1"/>
              <a:t>değişkenler</a:t>
            </a:r>
            <a:r>
              <a:rPr lang="en-US" sz="2000" dirty="0"/>
              <a:t> </a:t>
            </a:r>
            <a:r>
              <a:rPr lang="en-US" sz="2000" dirty="0" err="1"/>
              <a:t>sürece</a:t>
            </a:r>
            <a:r>
              <a:rPr lang="en-US" sz="2000" dirty="0"/>
              <a:t> </a:t>
            </a:r>
            <a:r>
              <a:rPr lang="en-US" sz="2000" dirty="0" err="1"/>
              <a:t>etkisi</a:t>
            </a:r>
            <a:r>
              <a:rPr lang="en-US" sz="2000" dirty="0"/>
              <a:t> </a:t>
            </a:r>
            <a:r>
              <a:rPr lang="en-US" sz="2000" dirty="0" err="1"/>
              <a:t>olabilecek</a:t>
            </a:r>
            <a:r>
              <a:rPr lang="en-US" sz="2000" dirty="0"/>
              <a:t> </a:t>
            </a:r>
            <a:r>
              <a:rPr lang="en-US" sz="2000" dirty="0" err="1"/>
              <a:t>değişkenlerden</a:t>
            </a:r>
            <a:r>
              <a:rPr lang="en-US" sz="2000" dirty="0"/>
              <a:t> </a:t>
            </a:r>
            <a:r>
              <a:rPr lang="en-US" sz="2000" dirty="0" err="1"/>
              <a:t>bazılarına</a:t>
            </a:r>
            <a:r>
              <a:rPr lang="en-US" sz="2000" dirty="0"/>
              <a:t> </a:t>
            </a:r>
            <a:r>
              <a:rPr lang="en-US" sz="2000" dirty="0" err="1"/>
              <a:t>örnek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verilebilir</a:t>
            </a:r>
            <a:r>
              <a:rPr lang="en-US" sz="2000" dirty="0"/>
              <a:t> (</a:t>
            </a:r>
            <a:r>
              <a:rPr lang="en-US" sz="2000" dirty="0" err="1"/>
              <a:t>Usluel-Koçak</a:t>
            </a:r>
            <a:r>
              <a:rPr lang="en-US" sz="2000" dirty="0"/>
              <a:t>, </a:t>
            </a:r>
            <a:r>
              <a:rPr lang="en-US" sz="2000" dirty="0" err="1"/>
              <a:t>Mumcu-Kuşkaya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Demiraslan</a:t>
            </a:r>
            <a:r>
              <a:rPr lang="en-US" sz="2000" dirty="0"/>
              <a:t>, 2007). </a:t>
            </a:r>
            <a:endParaRPr lang="en-US" sz="2000" dirty="0" smtClean="0"/>
          </a:p>
          <a:p>
            <a:r>
              <a:rPr lang="en-US" sz="2000" dirty="0" err="1" smtClean="0"/>
              <a:t>Teknoloji</a:t>
            </a:r>
            <a:r>
              <a:rPr lang="en-US" sz="2000" dirty="0" smtClean="0"/>
              <a:t> </a:t>
            </a:r>
            <a:r>
              <a:rPr lang="en-US" sz="2000" dirty="0" err="1"/>
              <a:t>entegrasyonunu</a:t>
            </a:r>
            <a:r>
              <a:rPr lang="en-US" sz="2000" dirty="0"/>
              <a:t> </a:t>
            </a:r>
            <a:r>
              <a:rPr lang="en-US" sz="2000" dirty="0" err="1"/>
              <a:t>etkileyen</a:t>
            </a:r>
            <a:r>
              <a:rPr lang="en-US" sz="2000" dirty="0"/>
              <a:t> </a:t>
            </a:r>
            <a:r>
              <a:rPr lang="en-US" sz="2000" dirty="0" err="1"/>
              <a:t>tüm</a:t>
            </a:r>
            <a:r>
              <a:rPr lang="en-US" sz="2000" dirty="0"/>
              <a:t> </a:t>
            </a:r>
            <a:r>
              <a:rPr lang="en-US" sz="2000" dirty="0" err="1"/>
              <a:t>bu</a:t>
            </a:r>
            <a:r>
              <a:rPr lang="en-US" sz="2000" dirty="0"/>
              <a:t> </a:t>
            </a:r>
            <a:r>
              <a:rPr lang="en-US" sz="2000" dirty="0" err="1"/>
              <a:t>etmenler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aralarındaki</a:t>
            </a:r>
            <a:r>
              <a:rPr lang="en-US" sz="2000" dirty="0"/>
              <a:t> </a:t>
            </a:r>
            <a:r>
              <a:rPr lang="en-US" sz="2000" dirty="0" err="1"/>
              <a:t>ilişkiler</a:t>
            </a:r>
            <a:r>
              <a:rPr lang="en-US" sz="2000" dirty="0"/>
              <a:t> </a:t>
            </a:r>
            <a:r>
              <a:rPr lang="en-US" sz="2000" dirty="0" err="1"/>
              <a:t>göz</a:t>
            </a:r>
            <a:r>
              <a:rPr lang="en-US" sz="2000" dirty="0"/>
              <a:t> </a:t>
            </a:r>
            <a:r>
              <a:rPr lang="en-US" sz="2000" dirty="0" err="1"/>
              <a:t>önünde</a:t>
            </a:r>
            <a:r>
              <a:rPr lang="en-US" sz="2000" dirty="0"/>
              <a:t> </a:t>
            </a:r>
            <a:r>
              <a:rPr lang="en-US" sz="2000" dirty="0" err="1"/>
              <a:t>bulundurulduğunda</a:t>
            </a:r>
            <a:r>
              <a:rPr lang="en-US" sz="2000" dirty="0"/>
              <a:t>, </a:t>
            </a:r>
            <a:r>
              <a:rPr lang="en-US" sz="2000" dirty="0" err="1"/>
              <a:t>sürecin</a:t>
            </a:r>
            <a:r>
              <a:rPr lang="en-US" sz="2000" dirty="0"/>
              <a:t> </a:t>
            </a:r>
            <a:r>
              <a:rPr lang="en-US" sz="2000" dirty="0" err="1"/>
              <a:t>oldukça</a:t>
            </a:r>
            <a:r>
              <a:rPr lang="en-US" sz="2000" dirty="0"/>
              <a:t> </a:t>
            </a:r>
            <a:r>
              <a:rPr lang="en-US" sz="2000" dirty="0" err="1"/>
              <a:t>karmaşık</a:t>
            </a:r>
            <a:r>
              <a:rPr lang="en-US" sz="2000" dirty="0"/>
              <a:t> </a:t>
            </a:r>
            <a:r>
              <a:rPr lang="en-US" sz="2000" dirty="0" err="1"/>
              <a:t>olduğu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yapılacak</a:t>
            </a:r>
            <a:r>
              <a:rPr lang="en-US" sz="2000" dirty="0"/>
              <a:t> </a:t>
            </a:r>
            <a:r>
              <a:rPr lang="en-US" sz="2000" dirty="0" err="1"/>
              <a:t>araştırmaların</a:t>
            </a:r>
            <a:r>
              <a:rPr lang="en-US" sz="2000" dirty="0"/>
              <a:t> </a:t>
            </a:r>
            <a:r>
              <a:rPr lang="en-US" sz="2000" dirty="0" err="1"/>
              <a:t>sürecin</a:t>
            </a:r>
            <a:r>
              <a:rPr lang="en-US" sz="2000" dirty="0"/>
              <a:t> </a:t>
            </a:r>
            <a:r>
              <a:rPr lang="en-US" sz="2000" dirty="0" err="1"/>
              <a:t>etkililiğinin</a:t>
            </a:r>
            <a:r>
              <a:rPr lang="en-US" sz="2000" dirty="0"/>
              <a:t> </a:t>
            </a:r>
            <a:r>
              <a:rPr lang="en-US" sz="2000" dirty="0" err="1"/>
              <a:t>arttırılması</a:t>
            </a:r>
            <a:r>
              <a:rPr lang="en-US" sz="2000" dirty="0"/>
              <a:t> </a:t>
            </a:r>
            <a:r>
              <a:rPr lang="en-US" sz="2000" dirty="0" err="1"/>
              <a:t>adına</a:t>
            </a:r>
            <a:r>
              <a:rPr lang="en-US" sz="2000" dirty="0"/>
              <a:t> </a:t>
            </a:r>
            <a:r>
              <a:rPr lang="en-US" sz="2000" dirty="0" err="1"/>
              <a:t>önem</a:t>
            </a:r>
            <a:r>
              <a:rPr lang="en-US" sz="2000" dirty="0"/>
              <a:t> </a:t>
            </a:r>
            <a:r>
              <a:rPr lang="en-US" sz="2000" dirty="0" err="1"/>
              <a:t>taşıdığı</a:t>
            </a:r>
            <a:r>
              <a:rPr lang="en-US" sz="2000" dirty="0"/>
              <a:t> </a:t>
            </a:r>
            <a:r>
              <a:rPr lang="en-US" sz="2000" dirty="0" err="1"/>
              <a:t>söylenebilir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8393" r="9168"/>
          <a:stretch/>
        </p:blipFill>
        <p:spPr>
          <a:xfrm>
            <a:off x="4349019" y="1028700"/>
            <a:ext cx="479498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3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852" y="517151"/>
            <a:ext cx="8405487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Dutt-Doner</a:t>
            </a:r>
            <a:r>
              <a:rPr lang="en-US" sz="2400" dirty="0"/>
              <a:t>, Allen </a:t>
            </a:r>
            <a:r>
              <a:rPr lang="en-US" sz="2400" dirty="0" err="1"/>
              <a:t>ve</a:t>
            </a:r>
            <a:r>
              <a:rPr lang="en-US" sz="2400" dirty="0"/>
              <a:t> Corcoran (2006), </a:t>
            </a:r>
            <a:r>
              <a:rPr lang="en-US" sz="2400" dirty="0" err="1"/>
              <a:t>okullara</a:t>
            </a:r>
            <a:r>
              <a:rPr lang="en-US" sz="2400" dirty="0"/>
              <a:t> </a:t>
            </a:r>
            <a:r>
              <a:rPr lang="en-US" sz="2400" dirty="0" err="1"/>
              <a:t>BİT’leri</a:t>
            </a:r>
            <a:r>
              <a:rPr lang="en-US" sz="2400" dirty="0"/>
              <a:t> </a:t>
            </a:r>
            <a:r>
              <a:rPr lang="en-US" sz="2400" dirty="0" err="1"/>
              <a:t>uyarlamayı</a:t>
            </a:r>
            <a:r>
              <a:rPr lang="en-US" sz="2400" dirty="0"/>
              <a:t> </a:t>
            </a:r>
            <a:r>
              <a:rPr lang="en-US" sz="2400" dirty="0" err="1"/>
              <a:t>kolaylaştırmak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atılacak</a:t>
            </a:r>
            <a:r>
              <a:rPr lang="en-US" sz="2400" dirty="0"/>
              <a:t> en </a:t>
            </a:r>
            <a:r>
              <a:rPr lang="en-US" sz="2400" dirty="0" err="1"/>
              <a:t>önemli</a:t>
            </a:r>
            <a:r>
              <a:rPr lang="en-US" sz="2400" dirty="0"/>
              <a:t> </a:t>
            </a:r>
            <a:r>
              <a:rPr lang="en-US" sz="2400" dirty="0" err="1"/>
              <a:t>adımlardan</a:t>
            </a:r>
            <a:r>
              <a:rPr lang="en-US" sz="2400" dirty="0"/>
              <a:t> </a:t>
            </a:r>
            <a:r>
              <a:rPr lang="en-US" sz="2400" dirty="0" err="1"/>
              <a:t>birinin</a:t>
            </a:r>
            <a:r>
              <a:rPr lang="en-US" sz="2400" dirty="0"/>
              <a:t> </a:t>
            </a:r>
            <a:r>
              <a:rPr lang="en-US" sz="2400" dirty="0" err="1"/>
              <a:t>öğretmen</a:t>
            </a:r>
            <a:r>
              <a:rPr lang="en-US" sz="2400" dirty="0"/>
              <a:t> </a:t>
            </a:r>
            <a:r>
              <a:rPr lang="en-US" sz="2400" dirty="0" err="1"/>
              <a:t>yetiştirme</a:t>
            </a:r>
            <a:r>
              <a:rPr lang="en-US" sz="2400" dirty="0"/>
              <a:t> </a:t>
            </a:r>
            <a:r>
              <a:rPr lang="en-US" sz="2400" dirty="0" err="1"/>
              <a:t>programlarını</a:t>
            </a:r>
            <a:r>
              <a:rPr lang="en-US" sz="2400" dirty="0"/>
              <a:t> </a:t>
            </a:r>
            <a:r>
              <a:rPr lang="en-US" sz="2400" dirty="0" err="1"/>
              <a:t>mercek</a:t>
            </a:r>
            <a:r>
              <a:rPr lang="en-US" sz="2400" dirty="0"/>
              <a:t> </a:t>
            </a:r>
            <a:r>
              <a:rPr lang="en-US" sz="2400" dirty="0" err="1"/>
              <a:t>altına</a:t>
            </a:r>
            <a:r>
              <a:rPr lang="en-US" sz="2400" dirty="0"/>
              <a:t> </a:t>
            </a:r>
            <a:r>
              <a:rPr lang="en-US" sz="2400" dirty="0" err="1"/>
              <a:t>almak</a:t>
            </a:r>
            <a:r>
              <a:rPr lang="en-US" sz="2400" dirty="0"/>
              <a:t> </a:t>
            </a:r>
            <a:r>
              <a:rPr lang="en-US" sz="2400" dirty="0" err="1"/>
              <a:t>olduğunu</a:t>
            </a:r>
            <a:r>
              <a:rPr lang="en-US" sz="2400" dirty="0"/>
              <a:t> </a:t>
            </a:r>
            <a:r>
              <a:rPr lang="en-US" sz="2400" dirty="0" err="1"/>
              <a:t>belirtmiştir</a:t>
            </a:r>
            <a:r>
              <a:rPr lang="en-US" sz="2400" dirty="0"/>
              <a:t>. Bu </a:t>
            </a:r>
            <a:r>
              <a:rPr lang="en-US" sz="2400" dirty="0" err="1"/>
              <a:t>programlarda</a:t>
            </a:r>
            <a:r>
              <a:rPr lang="en-US" sz="2400" dirty="0"/>
              <a:t> </a:t>
            </a:r>
            <a:r>
              <a:rPr lang="en-US" sz="2400" dirty="0" err="1"/>
              <a:t>teknoloji</a:t>
            </a:r>
            <a:r>
              <a:rPr lang="en-US" sz="2400" dirty="0"/>
              <a:t> </a:t>
            </a:r>
            <a:r>
              <a:rPr lang="en-US" sz="2400" dirty="0" err="1"/>
              <a:t>uyarlamasının</a:t>
            </a:r>
            <a:r>
              <a:rPr lang="en-US" sz="2400" dirty="0"/>
              <a:t> </a:t>
            </a:r>
            <a:r>
              <a:rPr lang="en-US" sz="2400" dirty="0" err="1"/>
              <a:t>etkili</a:t>
            </a:r>
            <a:r>
              <a:rPr lang="en-US" sz="2400" dirty="0"/>
              <a:t> </a:t>
            </a:r>
            <a:r>
              <a:rPr lang="en-US" sz="2400" dirty="0" err="1"/>
              <a:t>yapılmasının</a:t>
            </a:r>
            <a:r>
              <a:rPr lang="en-US" sz="2400" dirty="0"/>
              <a:t> </a:t>
            </a:r>
            <a:r>
              <a:rPr lang="en-US" sz="2400" dirty="0" err="1"/>
              <a:t>olumlu</a:t>
            </a:r>
            <a:r>
              <a:rPr lang="en-US" sz="2400" dirty="0"/>
              <a:t> </a:t>
            </a:r>
            <a:r>
              <a:rPr lang="en-US" sz="2400" dirty="0" err="1"/>
              <a:t>gelişmeleri</a:t>
            </a:r>
            <a:r>
              <a:rPr lang="en-US" sz="2400" dirty="0"/>
              <a:t> </a:t>
            </a:r>
            <a:r>
              <a:rPr lang="en-US" sz="2400" dirty="0" err="1"/>
              <a:t>tüm</a:t>
            </a:r>
            <a:r>
              <a:rPr lang="en-US" sz="2400" dirty="0"/>
              <a:t> </a:t>
            </a:r>
            <a:r>
              <a:rPr lang="en-US" sz="2400" dirty="0" err="1"/>
              <a:t>okullara</a:t>
            </a:r>
            <a:r>
              <a:rPr lang="en-US" sz="2400" dirty="0"/>
              <a:t> </a:t>
            </a:r>
            <a:r>
              <a:rPr lang="en-US" sz="2400" dirty="0" err="1"/>
              <a:t>yansıtabileceği</a:t>
            </a:r>
            <a:r>
              <a:rPr lang="en-US" sz="2400" dirty="0"/>
              <a:t> </a:t>
            </a:r>
            <a:r>
              <a:rPr lang="en-US" sz="2400" dirty="0" err="1"/>
              <a:t>vurgulanmaktadır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Dutt</a:t>
            </a:r>
            <a:r>
              <a:rPr lang="en-US" sz="2400" dirty="0" err="1"/>
              <a:t>-Doner</a:t>
            </a:r>
            <a:r>
              <a:rPr lang="en-US" sz="2400" dirty="0"/>
              <a:t>, Allen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arkadaşlarına</a:t>
            </a:r>
            <a:r>
              <a:rPr lang="en-US" sz="2400" dirty="0"/>
              <a:t> </a:t>
            </a:r>
            <a:r>
              <a:rPr lang="en-US" sz="2400" dirty="0" err="1"/>
              <a:t>göre</a:t>
            </a:r>
            <a:r>
              <a:rPr lang="en-US" sz="2400" dirty="0"/>
              <a:t>, </a:t>
            </a:r>
            <a:r>
              <a:rPr lang="en-US" sz="2400" dirty="0" err="1"/>
              <a:t>öğretmen</a:t>
            </a:r>
            <a:r>
              <a:rPr lang="en-US" sz="2400" dirty="0"/>
              <a:t> </a:t>
            </a:r>
            <a:r>
              <a:rPr lang="en-US" sz="2400" dirty="0" err="1"/>
              <a:t>adayları</a:t>
            </a:r>
            <a:r>
              <a:rPr lang="en-US" sz="2400" dirty="0"/>
              <a:t> </a:t>
            </a:r>
            <a:r>
              <a:rPr lang="en-US" sz="2400" dirty="0" err="1"/>
              <a:t>zaten</a:t>
            </a:r>
            <a:r>
              <a:rPr lang="en-US" sz="2400" dirty="0"/>
              <a:t> </a:t>
            </a:r>
            <a:r>
              <a:rPr lang="en-US" sz="2400" dirty="0" err="1"/>
              <a:t>dijital</a:t>
            </a:r>
            <a:r>
              <a:rPr lang="en-US" sz="2400" dirty="0"/>
              <a:t> </a:t>
            </a:r>
            <a:r>
              <a:rPr lang="en-US" sz="2400" dirty="0" err="1"/>
              <a:t>bireyler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yetişmektedirler</a:t>
            </a:r>
            <a:r>
              <a:rPr lang="en-US" sz="2400" dirty="0"/>
              <a:t>; </a:t>
            </a:r>
            <a:r>
              <a:rPr lang="en-US" sz="2400" dirty="0" err="1"/>
              <a:t>ancak</a:t>
            </a:r>
            <a:r>
              <a:rPr lang="en-US" sz="2400" dirty="0"/>
              <a:t> </a:t>
            </a:r>
            <a:r>
              <a:rPr lang="en-US" sz="2400" dirty="0" err="1"/>
              <a:t>teknolojiye</a:t>
            </a:r>
            <a:r>
              <a:rPr lang="en-US" sz="2400" dirty="0"/>
              <a:t> </a:t>
            </a:r>
            <a:r>
              <a:rPr lang="en-US" sz="2400" dirty="0" err="1"/>
              <a:t>aşina</a:t>
            </a:r>
            <a:r>
              <a:rPr lang="en-US" sz="2400" dirty="0"/>
              <a:t> </a:t>
            </a:r>
            <a:r>
              <a:rPr lang="en-US" sz="2400" dirty="0" err="1"/>
              <a:t>olmak</a:t>
            </a:r>
            <a:r>
              <a:rPr lang="en-US" sz="2400" dirty="0"/>
              <a:t> </a:t>
            </a:r>
            <a:r>
              <a:rPr lang="en-US" sz="2400" dirty="0" err="1"/>
              <a:t>onu</a:t>
            </a:r>
            <a:r>
              <a:rPr lang="en-US" sz="2400" dirty="0"/>
              <a:t> </a:t>
            </a:r>
            <a:r>
              <a:rPr lang="en-US" sz="2400" dirty="0" err="1"/>
              <a:t>sınıf</a:t>
            </a:r>
            <a:r>
              <a:rPr lang="en-US" sz="2400" dirty="0"/>
              <a:t> </a:t>
            </a:r>
            <a:r>
              <a:rPr lang="en-US" sz="2400" dirty="0" err="1"/>
              <a:t>ortamına</a:t>
            </a:r>
            <a:r>
              <a:rPr lang="en-US" sz="2400" dirty="0"/>
              <a:t> </a:t>
            </a:r>
            <a:r>
              <a:rPr lang="en-US" sz="2400" dirty="0" err="1"/>
              <a:t>entegre</a:t>
            </a:r>
            <a:r>
              <a:rPr lang="en-US" sz="2400" dirty="0"/>
              <a:t> </a:t>
            </a:r>
            <a:r>
              <a:rPr lang="en-US" sz="2400" dirty="0" err="1"/>
              <a:t>edebilmek</a:t>
            </a:r>
            <a:r>
              <a:rPr lang="en-US" sz="2400" dirty="0"/>
              <a:t> </a:t>
            </a:r>
            <a:r>
              <a:rPr lang="en-US" sz="2400" dirty="0" err="1"/>
              <a:t>anlamına</a:t>
            </a:r>
            <a:r>
              <a:rPr lang="en-US" sz="2400" dirty="0"/>
              <a:t> </a:t>
            </a:r>
            <a:r>
              <a:rPr lang="en-US" sz="2400" dirty="0" err="1"/>
              <a:t>gelmemektedir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Yani</a:t>
            </a:r>
            <a:r>
              <a:rPr lang="en-US" sz="2400" dirty="0" smtClean="0"/>
              <a:t> </a:t>
            </a:r>
            <a:r>
              <a:rPr lang="en-US" sz="2400" dirty="0" err="1"/>
              <a:t>anlamlı</a:t>
            </a:r>
            <a:r>
              <a:rPr lang="en-US" sz="2400" dirty="0"/>
              <a:t> </a:t>
            </a:r>
            <a:r>
              <a:rPr lang="en-US" sz="2400" dirty="0" err="1"/>
              <a:t>teknoloji</a:t>
            </a:r>
            <a:r>
              <a:rPr lang="en-US" sz="2400" dirty="0"/>
              <a:t> </a:t>
            </a:r>
            <a:r>
              <a:rPr lang="en-US" sz="2400" dirty="0" err="1"/>
              <a:t>entegrasyonu</a:t>
            </a:r>
            <a:r>
              <a:rPr lang="en-US" sz="2400" dirty="0"/>
              <a:t> </a:t>
            </a:r>
            <a:r>
              <a:rPr lang="en-US" sz="2400" dirty="0" err="1"/>
              <a:t>deneyimleri</a:t>
            </a:r>
            <a:r>
              <a:rPr lang="en-US" sz="2400" dirty="0"/>
              <a:t> </a:t>
            </a:r>
            <a:r>
              <a:rPr lang="en-US" sz="2400" dirty="0" err="1"/>
              <a:t>teknolojiye</a:t>
            </a:r>
            <a:r>
              <a:rPr lang="en-US" sz="2400" dirty="0"/>
              <a:t> </a:t>
            </a:r>
            <a:r>
              <a:rPr lang="en-US" sz="2400" dirty="0" err="1"/>
              <a:t>değil</a:t>
            </a:r>
            <a:r>
              <a:rPr lang="en-US" sz="2400" dirty="0"/>
              <a:t>, </a:t>
            </a:r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yöntem</a:t>
            </a:r>
            <a:r>
              <a:rPr lang="en-US" sz="2400" dirty="0"/>
              <a:t> </a:t>
            </a:r>
            <a:r>
              <a:rPr lang="en-US" sz="2400" dirty="0" err="1"/>
              <a:t>bilgisine</a:t>
            </a:r>
            <a:r>
              <a:rPr lang="en-US" sz="2400" dirty="0"/>
              <a:t> </a:t>
            </a:r>
            <a:r>
              <a:rPr lang="en-US" sz="2400" dirty="0" err="1"/>
              <a:t>dayanmaktadır</a:t>
            </a:r>
            <a:r>
              <a:rPr lang="en-US" sz="2400" dirty="0"/>
              <a:t>. </a:t>
            </a:r>
            <a:r>
              <a:rPr lang="en-US" sz="2400" dirty="0" err="1"/>
              <a:t>Üstelik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yöntem</a:t>
            </a:r>
            <a:r>
              <a:rPr lang="en-US" sz="2400" dirty="0"/>
              <a:t> </a:t>
            </a:r>
            <a:r>
              <a:rPr lang="en-US" sz="2400" dirty="0" err="1"/>
              <a:t>bilgisi</a:t>
            </a:r>
            <a:r>
              <a:rPr lang="en-US" sz="2400" dirty="0"/>
              <a:t> </a:t>
            </a:r>
            <a:r>
              <a:rPr lang="en-US" sz="2400" dirty="0" err="1"/>
              <a:t>alandan</a:t>
            </a:r>
            <a:r>
              <a:rPr lang="en-US" sz="2400" dirty="0"/>
              <a:t> </a:t>
            </a:r>
            <a:r>
              <a:rPr lang="en-US" sz="2400" dirty="0" err="1"/>
              <a:t>alana</a:t>
            </a:r>
            <a:r>
              <a:rPr lang="en-US" sz="2400" dirty="0"/>
              <a:t> </a:t>
            </a:r>
            <a:r>
              <a:rPr lang="en-US" sz="2400" dirty="0" err="1"/>
              <a:t>farklılık</a:t>
            </a:r>
            <a:r>
              <a:rPr lang="en-US" sz="2400" dirty="0"/>
              <a:t> </a:t>
            </a:r>
            <a:r>
              <a:rPr lang="en-US" sz="2400" dirty="0" err="1"/>
              <a:t>göstermektedir</a:t>
            </a:r>
            <a:r>
              <a:rPr lang="en-US" sz="2400" dirty="0"/>
              <a:t> (Dexter, </a:t>
            </a:r>
            <a:r>
              <a:rPr lang="en-US" sz="2400" dirty="0" err="1"/>
              <a:t>Doering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Riedel, 2006</a:t>
            </a:r>
            <a:r>
              <a:rPr lang="en-US" sz="2400" dirty="0" smtClean="0"/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303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779"/>
            <a:ext cx="8476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(The Society for Information Technology and Teacher Education (SITE) 2002) </a:t>
            </a:r>
            <a:r>
              <a:rPr lang="en-US" dirty="0" err="1"/>
              <a:t>etkin</a:t>
            </a:r>
            <a:r>
              <a:rPr lang="en-US" dirty="0"/>
              <a:t> </a:t>
            </a:r>
            <a:r>
              <a:rPr lang="en-US" dirty="0" err="1"/>
              <a:t>biçimde</a:t>
            </a:r>
            <a:r>
              <a:rPr lang="en-US" dirty="0"/>
              <a:t> </a:t>
            </a:r>
            <a:r>
              <a:rPr lang="en-US" dirty="0" err="1"/>
              <a:t>BİT’leri</a:t>
            </a:r>
            <a:r>
              <a:rPr lang="en-US" dirty="0"/>
              <a:t> </a:t>
            </a:r>
            <a:r>
              <a:rPr lang="en-US" dirty="0" err="1"/>
              <a:t>kullanabilen</a:t>
            </a:r>
            <a:r>
              <a:rPr lang="en-US" dirty="0"/>
              <a:t> </a:t>
            </a:r>
            <a:r>
              <a:rPr lang="en-US" dirty="0" err="1"/>
              <a:t>öğretmenlerin</a:t>
            </a:r>
            <a:r>
              <a:rPr lang="en-US" dirty="0"/>
              <a:t> </a:t>
            </a:r>
            <a:r>
              <a:rPr lang="en-US" dirty="0" err="1"/>
              <a:t>yetiştirebilmesi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koşulları</a:t>
            </a:r>
            <a:r>
              <a:rPr lang="en-US" dirty="0"/>
              <a:t> </a:t>
            </a:r>
            <a:r>
              <a:rPr lang="en-US" dirty="0" err="1"/>
              <a:t>aşağıdaki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sıralamaktadır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948689"/>
            <a:ext cx="5651228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</a:t>
            </a:r>
            <a:r>
              <a:rPr lang="en-US" dirty="0" err="1"/>
              <a:t>Teknoloji</a:t>
            </a:r>
            <a:r>
              <a:rPr lang="en-US" dirty="0"/>
              <a:t> </a:t>
            </a:r>
            <a:r>
              <a:rPr lang="en-US" dirty="0" err="1"/>
              <a:t>öğretmen</a:t>
            </a:r>
            <a:r>
              <a:rPr lang="en-US" dirty="0"/>
              <a:t> </a:t>
            </a:r>
            <a:r>
              <a:rPr lang="en-US" dirty="0" err="1"/>
              <a:t>yetiştirme</a:t>
            </a:r>
            <a:r>
              <a:rPr lang="en-US" dirty="0"/>
              <a:t> </a:t>
            </a:r>
            <a:r>
              <a:rPr lang="en-US" dirty="0" err="1"/>
              <a:t>programının</a:t>
            </a:r>
            <a:r>
              <a:rPr lang="en-US" dirty="0"/>
              <a:t> </a:t>
            </a:r>
            <a:r>
              <a:rPr lang="en-US" dirty="0" err="1"/>
              <a:t>tamamı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bütünleştirilmeli</a:t>
            </a:r>
            <a:r>
              <a:rPr lang="en-US" dirty="0"/>
              <a:t>, </a:t>
            </a:r>
            <a:r>
              <a:rPr lang="en-US" dirty="0" err="1"/>
              <a:t>öğretmen</a:t>
            </a:r>
            <a:r>
              <a:rPr lang="en-US" dirty="0"/>
              <a:t> </a:t>
            </a:r>
            <a:r>
              <a:rPr lang="en-US" dirty="0" err="1"/>
              <a:t>adayları</a:t>
            </a:r>
            <a:r>
              <a:rPr lang="en-US" dirty="0"/>
              <a:t> hem </a:t>
            </a:r>
            <a:r>
              <a:rPr lang="en-US" dirty="0" err="1"/>
              <a:t>teknolojiyi</a:t>
            </a:r>
            <a:r>
              <a:rPr lang="en-US" dirty="0"/>
              <a:t> </a:t>
            </a:r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/>
              <a:t>kullanacaklarını</a:t>
            </a:r>
            <a:r>
              <a:rPr lang="en-US" dirty="0"/>
              <a:t> </a:t>
            </a:r>
            <a:r>
              <a:rPr lang="en-US" dirty="0" err="1"/>
              <a:t>öğrenmeli</a:t>
            </a:r>
            <a:r>
              <a:rPr lang="en-US" dirty="0"/>
              <a:t> hem de </a:t>
            </a:r>
            <a:r>
              <a:rPr lang="en-US" dirty="0" err="1"/>
              <a:t>teknolojiyi</a:t>
            </a:r>
            <a:r>
              <a:rPr lang="en-US" dirty="0"/>
              <a:t> </a:t>
            </a:r>
            <a:r>
              <a:rPr lang="en-US" dirty="0" err="1"/>
              <a:t>etkin</a:t>
            </a:r>
            <a:r>
              <a:rPr lang="en-US" dirty="0"/>
              <a:t> </a:t>
            </a:r>
            <a:r>
              <a:rPr lang="en-US" dirty="0" err="1"/>
              <a:t>biçimde</a:t>
            </a:r>
            <a:r>
              <a:rPr lang="en-US" dirty="0"/>
              <a:t> </a:t>
            </a:r>
            <a:r>
              <a:rPr lang="en-US" dirty="0" err="1"/>
              <a:t>kullanmak</a:t>
            </a:r>
            <a:r>
              <a:rPr lang="en-US" dirty="0"/>
              <a:t> </a:t>
            </a:r>
            <a:r>
              <a:rPr lang="en-US" dirty="0" err="1"/>
              <a:t>zorunda</a:t>
            </a:r>
            <a:r>
              <a:rPr lang="en-US" dirty="0"/>
              <a:t> </a:t>
            </a:r>
            <a:r>
              <a:rPr lang="en-US" dirty="0" err="1"/>
              <a:t>kalacakları</a:t>
            </a:r>
            <a:r>
              <a:rPr lang="en-US" dirty="0"/>
              <a:t> </a:t>
            </a:r>
            <a:r>
              <a:rPr lang="en-US" dirty="0" err="1"/>
              <a:t>etkinliklere</a:t>
            </a:r>
            <a:r>
              <a:rPr lang="en-US" dirty="0"/>
              <a:t> </a:t>
            </a:r>
            <a:r>
              <a:rPr lang="en-US" dirty="0" err="1"/>
              <a:t>yönlendirilmelidir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</a:t>
            </a:r>
            <a:r>
              <a:rPr lang="en-US" dirty="0" err="1"/>
              <a:t>Teknoloji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bağlam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öğretilmelidir</a:t>
            </a:r>
            <a:r>
              <a:rPr lang="en-US" dirty="0"/>
              <a:t>. Bu </a:t>
            </a:r>
            <a:r>
              <a:rPr lang="en-US" dirty="0" err="1"/>
              <a:t>bağlamda</a:t>
            </a:r>
            <a:r>
              <a:rPr lang="en-US" dirty="0"/>
              <a:t> </a:t>
            </a:r>
            <a:r>
              <a:rPr lang="en-US" dirty="0" err="1"/>
              <a:t>sadece</a:t>
            </a:r>
            <a:r>
              <a:rPr lang="en-US" dirty="0"/>
              <a:t> </a:t>
            </a:r>
            <a:r>
              <a:rPr lang="en-US" dirty="0" err="1"/>
              <a:t>işletim</a:t>
            </a:r>
            <a:r>
              <a:rPr lang="en-US" dirty="0"/>
              <a:t> </a:t>
            </a:r>
            <a:r>
              <a:rPr lang="en-US" dirty="0" err="1"/>
              <a:t>sistemlerini</a:t>
            </a:r>
            <a:r>
              <a:rPr lang="en-US" dirty="0"/>
              <a:t>, </a:t>
            </a:r>
            <a:r>
              <a:rPr lang="en-US" dirty="0" err="1"/>
              <a:t>hesap</a:t>
            </a:r>
            <a:r>
              <a:rPr lang="en-US" dirty="0"/>
              <a:t> </a:t>
            </a:r>
            <a:r>
              <a:rPr lang="en-US" dirty="0" err="1"/>
              <a:t>tablosunu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kelime</a:t>
            </a:r>
            <a:r>
              <a:rPr lang="en-US" dirty="0"/>
              <a:t> </a:t>
            </a:r>
            <a:r>
              <a:rPr lang="en-US" dirty="0" err="1"/>
              <a:t>işlemci</a:t>
            </a:r>
            <a:r>
              <a:rPr lang="en-US" dirty="0"/>
              <a:t> </a:t>
            </a:r>
            <a:r>
              <a:rPr lang="en-US" dirty="0" err="1"/>
              <a:t>programları</a:t>
            </a:r>
            <a:r>
              <a:rPr lang="en-US" dirty="0"/>
              <a:t> </a:t>
            </a:r>
            <a:r>
              <a:rPr lang="en-US" dirty="0" err="1"/>
              <a:t>öğrenmek</a:t>
            </a:r>
            <a:r>
              <a:rPr lang="en-US" dirty="0"/>
              <a:t> </a:t>
            </a:r>
            <a:r>
              <a:rPr lang="en-US" dirty="0" err="1"/>
              <a:t>yeterli</a:t>
            </a:r>
            <a:r>
              <a:rPr lang="en-US" dirty="0"/>
              <a:t> </a:t>
            </a:r>
            <a:r>
              <a:rPr lang="en-US" dirty="0" err="1"/>
              <a:t>değildir</a:t>
            </a:r>
            <a:r>
              <a:rPr lang="en-US" dirty="0"/>
              <a:t>. </a:t>
            </a:r>
            <a:r>
              <a:rPr lang="en-US" dirty="0" err="1"/>
              <a:t>Güncel</a:t>
            </a:r>
            <a:r>
              <a:rPr lang="en-US" dirty="0"/>
              <a:t> </a:t>
            </a:r>
            <a:r>
              <a:rPr lang="en-US" dirty="0" err="1"/>
              <a:t>sorunların</a:t>
            </a:r>
            <a:r>
              <a:rPr lang="en-US" dirty="0"/>
              <a:t> </a:t>
            </a:r>
            <a:r>
              <a:rPr lang="en-US" dirty="0" err="1"/>
              <a:t>çözümünde</a:t>
            </a:r>
            <a:r>
              <a:rPr lang="en-US" dirty="0"/>
              <a:t> </a:t>
            </a:r>
            <a:r>
              <a:rPr lang="en-US" dirty="0" err="1"/>
              <a:t>değişik</a:t>
            </a:r>
            <a:r>
              <a:rPr lang="en-US" dirty="0"/>
              <a:t> </a:t>
            </a:r>
            <a:r>
              <a:rPr lang="en-US" dirty="0" err="1"/>
              <a:t>teknolojilerin</a:t>
            </a:r>
            <a:r>
              <a:rPr lang="en-US" dirty="0"/>
              <a:t> </a:t>
            </a:r>
            <a:r>
              <a:rPr lang="en-US" dirty="0" err="1"/>
              <a:t>düzenli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kullanılması</a:t>
            </a:r>
            <a:r>
              <a:rPr lang="en-US" dirty="0"/>
              <a:t> </a:t>
            </a:r>
            <a:r>
              <a:rPr lang="en-US" dirty="0" err="1"/>
              <a:t>öğretmen</a:t>
            </a:r>
            <a:r>
              <a:rPr lang="en-US" dirty="0"/>
              <a:t> </a:t>
            </a:r>
            <a:r>
              <a:rPr lang="en-US" dirty="0" err="1"/>
              <a:t>adaylarını</a:t>
            </a:r>
            <a:r>
              <a:rPr lang="en-US" dirty="0"/>
              <a:t> hem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derinlemesine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öğrenme</a:t>
            </a:r>
            <a:r>
              <a:rPr lang="en-US" dirty="0"/>
              <a:t> </a:t>
            </a:r>
            <a:r>
              <a:rPr lang="en-US" dirty="0" err="1"/>
              <a:t>deneyimine</a:t>
            </a:r>
            <a:r>
              <a:rPr lang="en-US" dirty="0"/>
              <a:t> hem de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teknoloji</a:t>
            </a:r>
            <a:r>
              <a:rPr lang="en-US" dirty="0"/>
              <a:t> </a:t>
            </a:r>
            <a:r>
              <a:rPr lang="en-US" dirty="0" err="1"/>
              <a:t>bilgisine</a:t>
            </a:r>
            <a:r>
              <a:rPr lang="en-US" dirty="0"/>
              <a:t> </a:t>
            </a:r>
            <a:r>
              <a:rPr lang="en-US" dirty="0" err="1"/>
              <a:t>ulaştıracaktır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</a:t>
            </a:r>
            <a:r>
              <a:rPr lang="en-US" dirty="0" err="1"/>
              <a:t>Öğretmen</a:t>
            </a:r>
            <a:r>
              <a:rPr lang="en-US" dirty="0"/>
              <a:t> </a:t>
            </a:r>
            <a:r>
              <a:rPr lang="en-US" dirty="0" err="1"/>
              <a:t>adayları</a:t>
            </a:r>
            <a:r>
              <a:rPr lang="en-US" dirty="0"/>
              <a:t> </a:t>
            </a:r>
            <a:r>
              <a:rPr lang="en-US" dirty="0" err="1"/>
              <a:t>yenilikçi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teknoloji</a:t>
            </a:r>
            <a:r>
              <a:rPr lang="en-US" dirty="0"/>
              <a:t> </a:t>
            </a:r>
            <a:r>
              <a:rPr lang="en-US" dirty="0" err="1"/>
              <a:t>destekli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öğrenme</a:t>
            </a:r>
            <a:r>
              <a:rPr lang="en-US" dirty="0"/>
              <a:t> </a:t>
            </a:r>
            <a:r>
              <a:rPr lang="en-US" dirty="0" err="1"/>
              <a:t>ortamı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sürekli</a:t>
            </a:r>
            <a:r>
              <a:rPr lang="en-US" dirty="0"/>
              <a:t> </a:t>
            </a:r>
            <a:r>
              <a:rPr lang="en-US" dirty="0" err="1"/>
              <a:t>beslenmelidir</a:t>
            </a:r>
            <a:r>
              <a:rPr lang="en-US" dirty="0"/>
              <a:t>. </a:t>
            </a:r>
            <a:r>
              <a:rPr lang="en-US" dirty="0" err="1"/>
              <a:t>Geleneksel</a:t>
            </a:r>
            <a:r>
              <a:rPr lang="en-US" dirty="0"/>
              <a:t> </a:t>
            </a:r>
            <a:r>
              <a:rPr lang="en-US" dirty="0" err="1"/>
              <a:t>yöntemlerin</a:t>
            </a:r>
            <a:r>
              <a:rPr lang="en-US" dirty="0"/>
              <a:t> </a:t>
            </a:r>
            <a:r>
              <a:rPr lang="en-US" dirty="0" err="1"/>
              <a:t>teknoloji</a:t>
            </a:r>
            <a:r>
              <a:rPr lang="en-US" dirty="0"/>
              <a:t> </a:t>
            </a:r>
            <a:r>
              <a:rPr lang="en-US" dirty="0" err="1"/>
              <a:t>desteği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kolaylaştırılması</a:t>
            </a:r>
            <a:r>
              <a:rPr lang="en-US" dirty="0"/>
              <a:t> </a:t>
            </a:r>
            <a:r>
              <a:rPr lang="en-US" dirty="0" err="1"/>
              <a:t>yerine</a:t>
            </a:r>
            <a:r>
              <a:rPr lang="en-US" dirty="0"/>
              <a:t>, </a:t>
            </a:r>
            <a:r>
              <a:rPr lang="en-US" dirty="0" err="1"/>
              <a:t>öğretim</a:t>
            </a:r>
            <a:r>
              <a:rPr lang="en-US" dirty="0"/>
              <a:t> </a:t>
            </a:r>
            <a:r>
              <a:rPr lang="en-US" dirty="0" err="1"/>
              <a:t>etkinliklerinin</a:t>
            </a:r>
            <a:r>
              <a:rPr lang="en-US" dirty="0"/>
              <a:t> </a:t>
            </a:r>
            <a:r>
              <a:rPr lang="en-US" dirty="0" err="1"/>
              <a:t>teknolojinin</a:t>
            </a:r>
            <a:r>
              <a:rPr lang="en-US" dirty="0"/>
              <a:t> </a:t>
            </a:r>
            <a:r>
              <a:rPr lang="en-US" dirty="0" err="1"/>
              <a:t>etkin</a:t>
            </a:r>
            <a:r>
              <a:rPr lang="en-US" dirty="0"/>
              <a:t> </a:t>
            </a:r>
            <a:r>
              <a:rPr lang="en-US" dirty="0" err="1"/>
              <a:t>biçimde</a:t>
            </a:r>
            <a:r>
              <a:rPr lang="en-US" dirty="0"/>
              <a:t> </a:t>
            </a:r>
            <a:r>
              <a:rPr lang="en-US" dirty="0" err="1"/>
              <a:t>kullanılmasını</a:t>
            </a:r>
            <a:r>
              <a:rPr lang="en-US" dirty="0"/>
              <a:t> </a:t>
            </a:r>
            <a:r>
              <a:rPr lang="en-US" dirty="0" err="1"/>
              <a:t>kolaylaştıracak</a:t>
            </a:r>
            <a:r>
              <a:rPr lang="en-US" dirty="0"/>
              <a:t> </a:t>
            </a:r>
            <a:r>
              <a:rPr lang="en-US" dirty="0" err="1"/>
              <a:t>biçimde</a:t>
            </a:r>
            <a:r>
              <a:rPr lang="en-US" dirty="0"/>
              <a:t> </a:t>
            </a:r>
            <a:r>
              <a:rPr lang="en-US" dirty="0" err="1"/>
              <a:t>düzenlenmesi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yenilenmesi</a:t>
            </a:r>
            <a:r>
              <a:rPr lang="en-US" dirty="0"/>
              <a:t> </a:t>
            </a:r>
            <a:r>
              <a:rPr lang="en-US" dirty="0" err="1"/>
              <a:t>gerekmektedir</a:t>
            </a:r>
            <a:r>
              <a:rPr lang="en-US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3507" r="18223"/>
          <a:stretch/>
        </p:blipFill>
        <p:spPr>
          <a:xfrm>
            <a:off x="5651228" y="1445933"/>
            <a:ext cx="3482069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3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200" y="228601"/>
            <a:ext cx="7543800" cy="914400"/>
          </a:xfrm>
        </p:spPr>
        <p:txBody>
          <a:bodyPr/>
          <a:lstStyle/>
          <a:p>
            <a:r>
              <a:rPr lang="en-US" dirty="0" err="1" smtClean="0"/>
              <a:t>Öğrenci</a:t>
            </a:r>
            <a:r>
              <a:rPr lang="en-US" dirty="0" smtClean="0"/>
              <a:t> </a:t>
            </a:r>
            <a:r>
              <a:rPr lang="en-US" dirty="0" err="1" smtClean="0"/>
              <a:t>Boyutu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06200" y="1664553"/>
            <a:ext cx="819142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Teknoloji</a:t>
            </a:r>
            <a:r>
              <a:rPr lang="en-US" sz="2000" dirty="0"/>
              <a:t>, </a:t>
            </a:r>
            <a:r>
              <a:rPr lang="en-US" sz="2000" dirty="0" err="1"/>
              <a:t>bilgiye</a:t>
            </a:r>
            <a:r>
              <a:rPr lang="en-US" sz="2000" dirty="0"/>
              <a:t> </a:t>
            </a:r>
            <a:r>
              <a:rPr lang="en-US" sz="2000" dirty="0" err="1"/>
              <a:t>erişim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birlikte</a:t>
            </a:r>
            <a:r>
              <a:rPr lang="en-US" sz="2000" dirty="0"/>
              <a:t> </a:t>
            </a:r>
            <a:r>
              <a:rPr lang="en-US" sz="2000" dirty="0" err="1"/>
              <a:t>onun</a:t>
            </a:r>
            <a:r>
              <a:rPr lang="en-US" sz="2000" dirty="0"/>
              <a:t> </a:t>
            </a:r>
            <a:r>
              <a:rPr lang="en-US" sz="2000" dirty="0" err="1"/>
              <a:t>öğretimde</a:t>
            </a:r>
            <a:r>
              <a:rPr lang="en-US" sz="2000" dirty="0"/>
              <a:t> de </a:t>
            </a:r>
            <a:r>
              <a:rPr lang="en-US" sz="2000" dirty="0" err="1"/>
              <a:t>kullanılarak</a:t>
            </a:r>
            <a:r>
              <a:rPr lang="en-US" sz="2000" dirty="0"/>
              <a:t> </a:t>
            </a:r>
            <a:r>
              <a:rPr lang="en-US" sz="2000" dirty="0" err="1"/>
              <a:t>derslerin</a:t>
            </a:r>
            <a:r>
              <a:rPr lang="en-US" sz="2000" dirty="0"/>
              <a:t> </a:t>
            </a:r>
            <a:r>
              <a:rPr lang="en-US" sz="2000" dirty="0" err="1"/>
              <a:t>işlenmesine</a:t>
            </a:r>
            <a:r>
              <a:rPr lang="en-US" sz="2000" dirty="0"/>
              <a:t> </a:t>
            </a:r>
            <a:r>
              <a:rPr lang="en-US" sz="2000" dirty="0" err="1"/>
              <a:t>yardımcı</a:t>
            </a:r>
            <a:r>
              <a:rPr lang="en-US" sz="2000" dirty="0"/>
              <a:t> </a:t>
            </a:r>
            <a:r>
              <a:rPr lang="en-US" sz="2000" dirty="0" err="1"/>
              <a:t>olabilecek</a:t>
            </a:r>
            <a:r>
              <a:rPr lang="en-US" sz="2000" dirty="0"/>
              <a:t> </a:t>
            </a:r>
            <a:r>
              <a:rPr lang="en-US" sz="2000" dirty="0" err="1"/>
              <a:t>araçtır</a:t>
            </a:r>
            <a:r>
              <a:rPr lang="en-US" sz="2000" dirty="0"/>
              <a:t>. Fen </a:t>
            </a:r>
            <a:r>
              <a:rPr lang="en-US" sz="2000" dirty="0" err="1"/>
              <a:t>eğitimi</a:t>
            </a:r>
            <a:r>
              <a:rPr lang="en-US" sz="2000" dirty="0"/>
              <a:t> </a:t>
            </a:r>
            <a:r>
              <a:rPr lang="en-US" sz="2000" dirty="0" err="1"/>
              <a:t>çalışmalarının</a:t>
            </a:r>
            <a:r>
              <a:rPr lang="en-US" sz="2000" dirty="0"/>
              <a:t> </a:t>
            </a:r>
            <a:r>
              <a:rPr lang="en-US" sz="2000" dirty="0" err="1"/>
              <a:t>bazılarının</a:t>
            </a:r>
            <a:r>
              <a:rPr lang="en-US" sz="2000" dirty="0"/>
              <a:t> </a:t>
            </a:r>
            <a:r>
              <a:rPr lang="en-US" sz="2000" dirty="0" err="1"/>
              <a:t>bilgisayar</a:t>
            </a:r>
            <a:r>
              <a:rPr lang="en-US" sz="2000" dirty="0"/>
              <a:t> </a:t>
            </a:r>
            <a:r>
              <a:rPr lang="en-US" sz="2000" dirty="0" err="1"/>
              <a:t>destekli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tasarlandığı</a:t>
            </a:r>
            <a:r>
              <a:rPr lang="en-US" sz="2000" dirty="0"/>
              <a:t> </a:t>
            </a:r>
            <a:r>
              <a:rPr lang="en-US" sz="2000" dirty="0" err="1"/>
              <a:t>gözlenebilir</a:t>
            </a:r>
            <a:r>
              <a:rPr lang="en-US" sz="2000" dirty="0"/>
              <a:t>. </a:t>
            </a:r>
            <a:r>
              <a:rPr lang="en-US" sz="2000" dirty="0" err="1"/>
              <a:t>Örneğin</a:t>
            </a:r>
            <a:r>
              <a:rPr lang="en-US" sz="2000" dirty="0"/>
              <a:t>, fen </a:t>
            </a:r>
            <a:r>
              <a:rPr lang="en-US" sz="2000" dirty="0" err="1"/>
              <a:t>eğitiminde</a:t>
            </a:r>
            <a:r>
              <a:rPr lang="en-US" sz="2000" dirty="0"/>
              <a:t> web </a:t>
            </a:r>
            <a:r>
              <a:rPr lang="en-US" sz="2000" dirty="0" err="1"/>
              <a:t>tabanlı</a:t>
            </a:r>
            <a:r>
              <a:rPr lang="en-US" sz="2000" dirty="0"/>
              <a:t> </a:t>
            </a:r>
            <a:r>
              <a:rPr lang="en-US" sz="2000" dirty="0" err="1"/>
              <a:t>öğretim</a:t>
            </a:r>
            <a:r>
              <a:rPr lang="en-US" sz="2000" dirty="0"/>
              <a:t> </a:t>
            </a:r>
            <a:r>
              <a:rPr lang="en-US" sz="2000" dirty="0" err="1"/>
              <a:t>tasarımı</a:t>
            </a:r>
            <a:r>
              <a:rPr lang="en-US" sz="2000" dirty="0"/>
              <a:t> (</a:t>
            </a:r>
            <a:r>
              <a:rPr lang="en-US" sz="2000" dirty="0" err="1"/>
              <a:t>Çetin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Günay</a:t>
            </a:r>
            <a:r>
              <a:rPr lang="en-US" sz="2000" dirty="0"/>
              <a:t>, 2011).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FATİH </a:t>
            </a:r>
            <a:r>
              <a:rPr lang="en-US" sz="2000" dirty="0" err="1"/>
              <a:t>projesi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birlikte</a:t>
            </a:r>
            <a:r>
              <a:rPr lang="en-US" sz="2000" dirty="0"/>
              <a:t> </a:t>
            </a:r>
            <a:r>
              <a:rPr lang="en-US" sz="2000" dirty="0" err="1"/>
              <a:t>okullarda</a:t>
            </a:r>
            <a:r>
              <a:rPr lang="en-US" sz="2000" dirty="0"/>
              <a:t> </a:t>
            </a:r>
            <a:r>
              <a:rPr lang="en-US" sz="2000" dirty="0" err="1"/>
              <a:t>akıllı</a:t>
            </a:r>
            <a:r>
              <a:rPr lang="en-US" sz="2000" dirty="0"/>
              <a:t> </a:t>
            </a:r>
            <a:r>
              <a:rPr lang="en-US" sz="2000" dirty="0" err="1"/>
              <a:t>tahtalarla</a:t>
            </a:r>
            <a:r>
              <a:rPr lang="en-US" sz="2000" dirty="0"/>
              <a:t> </a:t>
            </a:r>
            <a:r>
              <a:rPr lang="en-US" sz="2000" dirty="0" err="1"/>
              <a:t>ders</a:t>
            </a:r>
            <a:r>
              <a:rPr lang="en-US" sz="2000" dirty="0"/>
              <a:t> </a:t>
            </a:r>
            <a:r>
              <a:rPr lang="en-US" sz="2000" dirty="0" err="1"/>
              <a:t>işlenmesi</a:t>
            </a:r>
            <a:r>
              <a:rPr lang="en-US" sz="2000" dirty="0"/>
              <a:t> </a:t>
            </a:r>
            <a:r>
              <a:rPr lang="en-US" sz="2000" dirty="0" err="1"/>
              <a:t>artmıştır</a:t>
            </a:r>
            <a:r>
              <a:rPr lang="en-US" sz="2000" dirty="0"/>
              <a:t>. Fen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teknoloji</a:t>
            </a:r>
            <a:r>
              <a:rPr lang="en-US" sz="2000" dirty="0"/>
              <a:t> </a:t>
            </a:r>
            <a:r>
              <a:rPr lang="en-US" sz="2000" dirty="0" err="1"/>
              <a:t>derslerinde</a:t>
            </a:r>
            <a:r>
              <a:rPr lang="en-US" sz="2000" dirty="0"/>
              <a:t> de </a:t>
            </a:r>
            <a:r>
              <a:rPr lang="en-US" sz="2000" dirty="0" err="1"/>
              <a:t>teknoloji</a:t>
            </a:r>
            <a:r>
              <a:rPr lang="en-US" sz="2000" dirty="0"/>
              <a:t> </a:t>
            </a:r>
            <a:r>
              <a:rPr lang="en-US" sz="2000" dirty="0" err="1"/>
              <a:t>sıklıkla</a:t>
            </a:r>
            <a:r>
              <a:rPr lang="en-US" sz="2000" dirty="0"/>
              <a:t> </a:t>
            </a:r>
            <a:r>
              <a:rPr lang="en-US" sz="2000" dirty="0" err="1"/>
              <a:t>kullanılmaktadır</a:t>
            </a:r>
            <a:r>
              <a:rPr lang="en-US" sz="2000" dirty="0"/>
              <a:t>. </a:t>
            </a:r>
            <a:r>
              <a:rPr lang="en-US" sz="2000" dirty="0" err="1"/>
              <a:t>Bilgi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iletişim</a:t>
            </a:r>
            <a:r>
              <a:rPr lang="en-US" sz="2000" dirty="0"/>
              <a:t> </a:t>
            </a:r>
            <a:r>
              <a:rPr lang="en-US" sz="2000" dirty="0" err="1"/>
              <a:t>teknolojilerinin</a:t>
            </a:r>
            <a:r>
              <a:rPr lang="en-US" sz="2000" dirty="0"/>
              <a:t> </a:t>
            </a:r>
            <a:r>
              <a:rPr lang="en-US" sz="2000" dirty="0" err="1"/>
              <a:t>etkili</a:t>
            </a:r>
            <a:r>
              <a:rPr lang="en-US" sz="2000" dirty="0"/>
              <a:t> </a:t>
            </a:r>
            <a:r>
              <a:rPr lang="en-US" sz="2000" dirty="0" err="1"/>
              <a:t>kullanımı</a:t>
            </a:r>
            <a:r>
              <a:rPr lang="en-US" sz="2000" dirty="0"/>
              <a:t> </a:t>
            </a:r>
            <a:r>
              <a:rPr lang="en-US" sz="2000" dirty="0" err="1"/>
              <a:t>eğitim-öğretim</a:t>
            </a:r>
            <a:r>
              <a:rPr lang="en-US" sz="2000" dirty="0"/>
              <a:t> </a:t>
            </a:r>
            <a:r>
              <a:rPr lang="en-US" sz="2000" dirty="0" err="1"/>
              <a:t>ortamlarını</a:t>
            </a:r>
            <a:r>
              <a:rPr lang="en-US" sz="2000" dirty="0"/>
              <a:t> da </a:t>
            </a:r>
            <a:r>
              <a:rPr lang="en-US" sz="2000" dirty="0" err="1"/>
              <a:t>zenginleştirmektedir</a:t>
            </a:r>
            <a:r>
              <a:rPr lang="en-US" sz="2000" dirty="0"/>
              <a:t>. </a:t>
            </a:r>
            <a:r>
              <a:rPr lang="en-US" sz="2000" dirty="0" err="1"/>
              <a:t>Öte</a:t>
            </a:r>
            <a:r>
              <a:rPr lang="en-US" sz="2000" dirty="0"/>
              <a:t> </a:t>
            </a:r>
            <a:r>
              <a:rPr lang="en-US" sz="2000" dirty="0" err="1"/>
              <a:t>yandan</a:t>
            </a:r>
            <a:r>
              <a:rPr lang="en-US" sz="2000" dirty="0"/>
              <a:t>, fen </a:t>
            </a:r>
            <a:r>
              <a:rPr lang="en-US" sz="2000" dirty="0" err="1"/>
              <a:t>derslerinde</a:t>
            </a:r>
            <a:r>
              <a:rPr lang="en-US" sz="2000" dirty="0"/>
              <a:t> </a:t>
            </a:r>
            <a:r>
              <a:rPr lang="en-US" sz="2000" dirty="0" err="1"/>
              <a:t>bazı</a:t>
            </a:r>
            <a:r>
              <a:rPr lang="en-US" sz="2000" dirty="0"/>
              <a:t> </a:t>
            </a:r>
            <a:r>
              <a:rPr lang="en-US" sz="2000" dirty="0" err="1"/>
              <a:t>kavramlar</a:t>
            </a:r>
            <a:r>
              <a:rPr lang="en-US" sz="2000" dirty="0"/>
              <a:t> </a:t>
            </a:r>
            <a:r>
              <a:rPr lang="en-US" sz="2000" dirty="0" err="1"/>
              <a:t>soyut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anlaşılması</a:t>
            </a:r>
            <a:r>
              <a:rPr lang="en-US" sz="2000" dirty="0"/>
              <a:t> </a:t>
            </a:r>
            <a:r>
              <a:rPr lang="en-US" sz="2000" dirty="0" err="1"/>
              <a:t>zordur</a:t>
            </a:r>
            <a:r>
              <a:rPr lang="en-US" sz="2000" dirty="0"/>
              <a:t> (</a:t>
            </a:r>
            <a:r>
              <a:rPr lang="en-US" sz="2000" dirty="0" err="1"/>
              <a:t>Büyükkol</a:t>
            </a:r>
            <a:r>
              <a:rPr lang="en-US" sz="2000" dirty="0"/>
              <a:t> </a:t>
            </a:r>
            <a:r>
              <a:rPr lang="en-US" sz="2000" dirty="0" err="1"/>
              <a:t>Köse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Çetin</a:t>
            </a:r>
            <a:r>
              <a:rPr lang="en-US" sz="2000" dirty="0"/>
              <a:t>, 2018). Bu </a:t>
            </a:r>
            <a:r>
              <a:rPr lang="en-US" sz="2000" dirty="0" err="1"/>
              <a:t>nedenle</a:t>
            </a:r>
            <a:r>
              <a:rPr lang="en-US" sz="2000" dirty="0"/>
              <a:t>, </a:t>
            </a:r>
            <a:r>
              <a:rPr lang="en-US" sz="2000" dirty="0" err="1"/>
              <a:t>bilgi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iletişim</a:t>
            </a:r>
            <a:r>
              <a:rPr lang="en-US" sz="2000" dirty="0"/>
              <a:t> </a:t>
            </a:r>
            <a:r>
              <a:rPr lang="en-US" sz="2000" dirty="0" err="1"/>
              <a:t>teknolojileri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derslerin</a:t>
            </a:r>
            <a:r>
              <a:rPr lang="en-US" sz="2000" dirty="0"/>
              <a:t> </a:t>
            </a:r>
            <a:r>
              <a:rPr lang="en-US" sz="2000" dirty="0" err="1"/>
              <a:t>işlenmesi</a:t>
            </a:r>
            <a:r>
              <a:rPr lang="en-US" sz="2000" dirty="0"/>
              <a:t> </a:t>
            </a:r>
            <a:r>
              <a:rPr lang="en-US" sz="2000" dirty="0" err="1"/>
              <a:t>öğrencilerin</a:t>
            </a:r>
            <a:r>
              <a:rPr lang="en-US" sz="2000" dirty="0"/>
              <a:t> </a:t>
            </a:r>
            <a:r>
              <a:rPr lang="en-US" sz="2000" dirty="0" err="1"/>
              <a:t>anlamasını</a:t>
            </a:r>
            <a:r>
              <a:rPr lang="en-US" sz="2000" dirty="0"/>
              <a:t> </a:t>
            </a:r>
            <a:r>
              <a:rPr lang="en-US" sz="2000" dirty="0" err="1"/>
              <a:t>kolaylaştırabilir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303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519" y="485143"/>
            <a:ext cx="5679769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Gelişen</a:t>
            </a:r>
            <a:r>
              <a:rPr lang="en-US" dirty="0"/>
              <a:t> </a:t>
            </a:r>
            <a:r>
              <a:rPr lang="en-US" dirty="0" err="1"/>
              <a:t>teknolojilerle</a:t>
            </a:r>
            <a:r>
              <a:rPr lang="en-US" dirty="0"/>
              <a:t> </a:t>
            </a:r>
            <a:r>
              <a:rPr lang="en-US" dirty="0" err="1"/>
              <a:t>birlikte</a:t>
            </a:r>
            <a:r>
              <a:rPr lang="en-US" dirty="0"/>
              <a:t> </a:t>
            </a:r>
            <a:r>
              <a:rPr lang="en-US" dirty="0" err="1"/>
              <a:t>ülkeler</a:t>
            </a:r>
            <a:r>
              <a:rPr lang="en-US" dirty="0"/>
              <a:t> </a:t>
            </a:r>
            <a:r>
              <a:rPr lang="en-US" dirty="0" err="1"/>
              <a:t>başta</a:t>
            </a:r>
            <a:r>
              <a:rPr lang="en-US" dirty="0"/>
              <a:t> </a:t>
            </a:r>
            <a:r>
              <a:rPr lang="en-US" dirty="0" err="1"/>
              <a:t>bilgisayar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mobil</a:t>
            </a:r>
            <a:r>
              <a:rPr lang="en-US" dirty="0"/>
              <a:t> </a:t>
            </a:r>
            <a:r>
              <a:rPr lang="en-US" dirty="0" err="1"/>
              <a:t>araçlar</a:t>
            </a:r>
            <a:r>
              <a:rPr lang="en-US" dirty="0"/>
              <a:t> </a:t>
            </a:r>
            <a:r>
              <a:rPr lang="en-US" dirty="0" err="1"/>
              <a:t>olmak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,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iletişim</a:t>
            </a:r>
            <a:r>
              <a:rPr lang="en-US" dirty="0"/>
              <a:t> </a:t>
            </a:r>
            <a:r>
              <a:rPr lang="en-US" dirty="0" err="1"/>
              <a:t>teknolojilerini</a:t>
            </a:r>
            <a:r>
              <a:rPr lang="en-US" dirty="0"/>
              <a:t> </a:t>
            </a:r>
            <a:r>
              <a:rPr lang="en-US" dirty="0" err="1"/>
              <a:t>yaygın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etkin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kullanmaktadırlar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Gelişen</a:t>
            </a:r>
            <a:r>
              <a:rPr lang="en-US" dirty="0" smtClean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teknolojide</a:t>
            </a:r>
            <a:r>
              <a:rPr lang="en-US" dirty="0"/>
              <a:t> </a:t>
            </a:r>
            <a:r>
              <a:rPr lang="en-US" dirty="0" err="1"/>
              <a:t>eğitime</a:t>
            </a:r>
            <a:r>
              <a:rPr lang="en-US" dirty="0"/>
              <a:t> </a:t>
            </a:r>
            <a:r>
              <a:rPr lang="en-US" dirty="0" err="1"/>
              <a:t>entegre</a:t>
            </a:r>
            <a:r>
              <a:rPr lang="en-US" dirty="0"/>
              <a:t> </a:t>
            </a:r>
            <a:r>
              <a:rPr lang="en-US" dirty="0" err="1"/>
              <a:t>edilerek</a:t>
            </a:r>
            <a:r>
              <a:rPr lang="en-US" dirty="0"/>
              <a:t> </a:t>
            </a:r>
            <a:r>
              <a:rPr lang="en-US" dirty="0" err="1"/>
              <a:t>eğitimin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gelişen</a:t>
            </a:r>
            <a:r>
              <a:rPr lang="en-US" dirty="0"/>
              <a:t> </a:t>
            </a:r>
            <a:r>
              <a:rPr lang="en-US" dirty="0" err="1"/>
              <a:t>dünyada</a:t>
            </a:r>
            <a:r>
              <a:rPr lang="en-US" dirty="0"/>
              <a:t> </a:t>
            </a:r>
            <a:r>
              <a:rPr lang="en-US" dirty="0" err="1"/>
              <a:t>bilginin</a:t>
            </a:r>
            <a:r>
              <a:rPr lang="en-US" dirty="0"/>
              <a:t> </a:t>
            </a:r>
            <a:r>
              <a:rPr lang="en-US" dirty="0" err="1"/>
              <a:t>temel</a:t>
            </a:r>
            <a:r>
              <a:rPr lang="en-US" dirty="0"/>
              <a:t> </a:t>
            </a:r>
            <a:r>
              <a:rPr lang="en-US" dirty="0" err="1"/>
              <a:t>merkeziyle</a:t>
            </a:r>
            <a:r>
              <a:rPr lang="en-US" dirty="0"/>
              <a:t> </a:t>
            </a:r>
            <a:r>
              <a:rPr lang="en-US" dirty="0" err="1"/>
              <a:t>eşgüdümlü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ilerlemesi</a:t>
            </a:r>
            <a:r>
              <a:rPr lang="en-US" dirty="0"/>
              <a:t> </a:t>
            </a:r>
            <a:r>
              <a:rPr lang="en-US" dirty="0" err="1"/>
              <a:t>gözlenmiştir</a:t>
            </a:r>
            <a:r>
              <a:rPr lang="en-US" dirty="0"/>
              <a:t> (</a:t>
            </a:r>
            <a:r>
              <a:rPr lang="en-US" dirty="0" err="1"/>
              <a:t>Güngören</a:t>
            </a:r>
            <a:r>
              <a:rPr lang="en-US" dirty="0"/>
              <a:t>, </a:t>
            </a:r>
            <a:r>
              <a:rPr lang="en-US" dirty="0" err="1"/>
              <a:t>Bektaş</a:t>
            </a:r>
            <a:r>
              <a:rPr lang="en-US" dirty="0"/>
              <a:t>, </a:t>
            </a:r>
            <a:r>
              <a:rPr lang="en-US" dirty="0" err="1"/>
              <a:t>Öztürk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Horzum</a:t>
            </a:r>
            <a:r>
              <a:rPr lang="en-US" dirty="0"/>
              <a:t>, 2014). 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Literatürde</a:t>
            </a:r>
            <a:r>
              <a:rPr lang="en-US" dirty="0" smtClean="0"/>
              <a:t> </a:t>
            </a:r>
            <a:r>
              <a:rPr lang="en-US" dirty="0"/>
              <a:t>web </a:t>
            </a:r>
            <a:r>
              <a:rPr lang="en-US" dirty="0" err="1"/>
              <a:t>tabanlı</a:t>
            </a:r>
            <a:r>
              <a:rPr lang="en-US" dirty="0"/>
              <a:t> </a:t>
            </a:r>
            <a:r>
              <a:rPr lang="en-US" dirty="0" err="1"/>
              <a:t>öğretim</a:t>
            </a:r>
            <a:r>
              <a:rPr lang="en-US" dirty="0"/>
              <a:t> </a:t>
            </a:r>
            <a:r>
              <a:rPr lang="en-US" dirty="0" err="1"/>
              <a:t>materyallerine</a:t>
            </a:r>
            <a:r>
              <a:rPr lang="en-US" dirty="0"/>
              <a:t> </a:t>
            </a:r>
            <a:r>
              <a:rPr lang="en-US" dirty="0" err="1"/>
              <a:t>ilişkin</a:t>
            </a:r>
            <a:r>
              <a:rPr lang="en-US" dirty="0"/>
              <a:t> </a:t>
            </a:r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çalışmalar</a:t>
            </a:r>
            <a:r>
              <a:rPr lang="en-US" dirty="0"/>
              <a:t> </a:t>
            </a:r>
            <a:r>
              <a:rPr lang="en-US" dirty="0" err="1"/>
              <a:t>bulunmaktadır</a:t>
            </a:r>
            <a:r>
              <a:rPr lang="en-US" dirty="0"/>
              <a:t>. </a:t>
            </a:r>
            <a:r>
              <a:rPr lang="en-US" dirty="0" err="1"/>
              <a:t>Örneğin</a:t>
            </a:r>
            <a:r>
              <a:rPr lang="en-US" dirty="0"/>
              <a:t>, </a:t>
            </a:r>
            <a:r>
              <a:rPr lang="en-US" dirty="0" err="1"/>
              <a:t>Çetin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Günay</a:t>
            </a:r>
            <a:r>
              <a:rPr lang="en-US" dirty="0"/>
              <a:t> (2011) </a:t>
            </a:r>
            <a:r>
              <a:rPr lang="en-US" dirty="0" err="1"/>
              <a:t>çalışmalarında</a:t>
            </a:r>
            <a:r>
              <a:rPr lang="en-US" dirty="0"/>
              <a:t>, </a:t>
            </a:r>
            <a:r>
              <a:rPr lang="en-US" dirty="0" err="1"/>
              <a:t>ilköğretim</a:t>
            </a:r>
            <a:r>
              <a:rPr lang="en-US" dirty="0"/>
              <a:t> 8. </a:t>
            </a:r>
            <a:r>
              <a:rPr lang="en-US" dirty="0" err="1"/>
              <a:t>sınıf</a:t>
            </a:r>
            <a:r>
              <a:rPr lang="en-US" dirty="0"/>
              <a:t> fen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teknoloji</a:t>
            </a:r>
            <a:r>
              <a:rPr lang="en-US" dirty="0"/>
              <a:t> </a:t>
            </a:r>
            <a:r>
              <a:rPr lang="en-US" dirty="0" err="1"/>
              <a:t>dersinde</a:t>
            </a:r>
            <a:r>
              <a:rPr lang="en-US" dirty="0"/>
              <a:t> </a:t>
            </a:r>
            <a:r>
              <a:rPr lang="en-US" dirty="0" err="1"/>
              <a:t>maddenin</a:t>
            </a:r>
            <a:r>
              <a:rPr lang="en-US" dirty="0"/>
              <a:t> </a:t>
            </a:r>
            <a:r>
              <a:rPr lang="en-US" dirty="0" err="1"/>
              <a:t>halleri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ısı</a:t>
            </a:r>
            <a:r>
              <a:rPr lang="en-US" dirty="0"/>
              <a:t> </a:t>
            </a:r>
            <a:r>
              <a:rPr lang="en-US" dirty="0" err="1"/>
              <a:t>ünitesi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yapılandırmacı</a:t>
            </a:r>
            <a:r>
              <a:rPr lang="en-US" dirty="0"/>
              <a:t> </a:t>
            </a:r>
            <a:r>
              <a:rPr lang="en-US" dirty="0" err="1"/>
              <a:t>yaklaşım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çoklu</a:t>
            </a:r>
            <a:r>
              <a:rPr lang="en-US" dirty="0"/>
              <a:t> </a:t>
            </a:r>
            <a:r>
              <a:rPr lang="en-US" dirty="0" err="1"/>
              <a:t>ortam</a:t>
            </a:r>
            <a:r>
              <a:rPr lang="en-US" dirty="0"/>
              <a:t> </a:t>
            </a:r>
            <a:r>
              <a:rPr lang="en-US" dirty="0" err="1"/>
              <a:t>tasarım</a:t>
            </a:r>
            <a:r>
              <a:rPr lang="en-US" dirty="0"/>
              <a:t> </a:t>
            </a:r>
            <a:r>
              <a:rPr lang="en-US" dirty="0" err="1"/>
              <a:t>modeline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web </a:t>
            </a:r>
            <a:r>
              <a:rPr lang="en-US" dirty="0" err="1"/>
              <a:t>tabanlı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öğretim</a:t>
            </a:r>
            <a:r>
              <a:rPr lang="en-US" dirty="0"/>
              <a:t> </a:t>
            </a:r>
            <a:r>
              <a:rPr lang="en-US" dirty="0" err="1"/>
              <a:t>materyali</a:t>
            </a:r>
            <a:r>
              <a:rPr lang="en-US" dirty="0"/>
              <a:t> </a:t>
            </a:r>
            <a:r>
              <a:rPr lang="en-US" dirty="0" err="1"/>
              <a:t>geliştirmişler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web </a:t>
            </a:r>
            <a:r>
              <a:rPr lang="en-US" dirty="0" err="1"/>
              <a:t>tabanlı</a:t>
            </a:r>
            <a:r>
              <a:rPr lang="en-US" dirty="0"/>
              <a:t> </a:t>
            </a:r>
            <a:r>
              <a:rPr lang="en-US" dirty="0" err="1"/>
              <a:t>öğretime</a:t>
            </a:r>
            <a:r>
              <a:rPr lang="en-US" dirty="0"/>
              <a:t> </a:t>
            </a:r>
            <a:r>
              <a:rPr lang="en-US" dirty="0" err="1"/>
              <a:t>ilişkin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öğretmen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öğrenci</a:t>
            </a:r>
            <a:r>
              <a:rPr lang="en-US" dirty="0"/>
              <a:t> </a:t>
            </a:r>
            <a:r>
              <a:rPr lang="en-US" dirty="0" err="1"/>
              <a:t>görüşlerini</a:t>
            </a:r>
            <a:r>
              <a:rPr lang="en-US" dirty="0"/>
              <a:t> </a:t>
            </a:r>
            <a:r>
              <a:rPr lang="en-US" dirty="0" err="1"/>
              <a:t>almışlardır</a:t>
            </a:r>
            <a:r>
              <a:rPr lang="en-US" dirty="0"/>
              <a:t>. </a:t>
            </a:r>
            <a:r>
              <a:rPr lang="en-US" dirty="0" err="1"/>
              <a:t>Araştıma</a:t>
            </a:r>
            <a:r>
              <a:rPr lang="en-US" dirty="0"/>
              <a:t> </a:t>
            </a:r>
            <a:r>
              <a:rPr lang="en-US" dirty="0" err="1"/>
              <a:t>sonuçlarına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, web </a:t>
            </a:r>
            <a:r>
              <a:rPr lang="en-US" dirty="0" err="1"/>
              <a:t>sitesi</a:t>
            </a:r>
            <a:r>
              <a:rPr lang="en-US" dirty="0"/>
              <a:t> 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forum, </a:t>
            </a:r>
            <a:r>
              <a:rPr lang="en-US" dirty="0" err="1"/>
              <a:t>belge</a:t>
            </a:r>
            <a:r>
              <a:rPr lang="en-US" dirty="0"/>
              <a:t> </a:t>
            </a:r>
            <a:r>
              <a:rPr lang="en-US" dirty="0" err="1"/>
              <a:t>paylaşımı</a:t>
            </a:r>
            <a:r>
              <a:rPr lang="en-US" dirty="0"/>
              <a:t>, </a:t>
            </a:r>
            <a:r>
              <a:rPr lang="en-US" dirty="0" err="1"/>
              <a:t>çevirim-içi</a:t>
            </a:r>
            <a:r>
              <a:rPr lang="en-US" dirty="0"/>
              <a:t> </a:t>
            </a:r>
            <a:r>
              <a:rPr lang="en-US" dirty="0" err="1"/>
              <a:t>mesajlaşma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görsellik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içerik</a:t>
            </a:r>
            <a:r>
              <a:rPr lang="en-US" dirty="0"/>
              <a:t> </a:t>
            </a:r>
            <a:r>
              <a:rPr lang="en-US" dirty="0" err="1"/>
              <a:t>açısından</a:t>
            </a:r>
            <a:r>
              <a:rPr lang="en-US" dirty="0"/>
              <a:t> </a:t>
            </a:r>
            <a:r>
              <a:rPr lang="en-US" dirty="0" err="1"/>
              <a:t>yeterli</a:t>
            </a:r>
            <a:r>
              <a:rPr lang="en-US" dirty="0"/>
              <a:t> </a:t>
            </a:r>
            <a:r>
              <a:rPr lang="en-US" dirty="0" err="1"/>
              <a:t>bulunmuştur</a:t>
            </a:r>
            <a:r>
              <a:rPr lang="en-US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015" r="27162"/>
          <a:stretch/>
        </p:blipFill>
        <p:spPr>
          <a:xfrm>
            <a:off x="6361198" y="0"/>
            <a:ext cx="2782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3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200" y="781581"/>
            <a:ext cx="8313244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Öğrenciler</a:t>
            </a:r>
            <a:r>
              <a:rPr lang="en-US" sz="2400" dirty="0"/>
              <a:t> </a:t>
            </a:r>
            <a:r>
              <a:rPr lang="en-US" sz="2400" dirty="0" err="1"/>
              <a:t>içeriğin</a:t>
            </a:r>
            <a:r>
              <a:rPr lang="en-US" sz="2400" dirty="0"/>
              <a:t> </a:t>
            </a:r>
            <a:r>
              <a:rPr lang="en-US" sz="2400" dirty="0" err="1"/>
              <a:t>etkinlik</a:t>
            </a:r>
            <a:r>
              <a:rPr lang="en-US" sz="2400" dirty="0"/>
              <a:t>, </a:t>
            </a:r>
            <a:r>
              <a:rPr lang="en-US" sz="2400" dirty="0" err="1"/>
              <a:t>deney</a:t>
            </a:r>
            <a:r>
              <a:rPr lang="en-US" sz="2400" dirty="0"/>
              <a:t>, </a:t>
            </a:r>
            <a:r>
              <a:rPr lang="en-US" sz="2400" dirty="0" err="1"/>
              <a:t>oyun</a:t>
            </a:r>
            <a:r>
              <a:rPr lang="en-US" sz="2400" dirty="0"/>
              <a:t>, </a:t>
            </a:r>
            <a:r>
              <a:rPr lang="en-US" sz="2400" dirty="0" err="1"/>
              <a:t>animasyon</a:t>
            </a:r>
            <a:r>
              <a:rPr lang="en-US" sz="2400" dirty="0"/>
              <a:t> vb. den </a:t>
            </a:r>
            <a:r>
              <a:rPr lang="en-US" sz="2400" dirty="0" err="1"/>
              <a:t>oluşmasından</a:t>
            </a:r>
            <a:r>
              <a:rPr lang="en-US" sz="2400" dirty="0"/>
              <a:t> son </a:t>
            </a:r>
            <a:r>
              <a:rPr lang="en-US" sz="2400" dirty="0" err="1"/>
              <a:t>derece</a:t>
            </a:r>
            <a:r>
              <a:rPr lang="en-US" sz="2400" dirty="0"/>
              <a:t> </a:t>
            </a:r>
            <a:r>
              <a:rPr lang="en-US" sz="2400" dirty="0" err="1"/>
              <a:t>memnun</a:t>
            </a:r>
            <a:r>
              <a:rPr lang="en-US" sz="2400" dirty="0"/>
              <a:t> </a:t>
            </a:r>
            <a:r>
              <a:rPr lang="en-US" sz="2400" dirty="0" err="1"/>
              <a:t>kaldıklarını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bilgisayar</a:t>
            </a:r>
            <a:r>
              <a:rPr lang="en-US" sz="2400" dirty="0"/>
              <a:t> </a:t>
            </a:r>
            <a:r>
              <a:rPr lang="en-US" sz="2400" dirty="0" err="1"/>
              <a:t>kullanmayı</a:t>
            </a:r>
            <a:r>
              <a:rPr lang="en-US" sz="2400" dirty="0"/>
              <a:t> </a:t>
            </a:r>
            <a:r>
              <a:rPr lang="en-US" sz="2400" dirty="0" err="1"/>
              <a:t>sevdiklerini</a:t>
            </a:r>
            <a:r>
              <a:rPr lang="en-US" sz="2400" dirty="0"/>
              <a:t> </a:t>
            </a:r>
            <a:r>
              <a:rPr lang="en-US" sz="2400" dirty="0" err="1"/>
              <a:t>dile</a:t>
            </a:r>
            <a:r>
              <a:rPr lang="en-US" sz="2400" dirty="0"/>
              <a:t> </a:t>
            </a:r>
            <a:r>
              <a:rPr lang="en-US" sz="2400" dirty="0" err="1"/>
              <a:t>getirmişlerdir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Fen </a:t>
            </a:r>
            <a:r>
              <a:rPr lang="en-US" sz="2400" dirty="0" err="1"/>
              <a:t>derslerinde</a:t>
            </a:r>
            <a:r>
              <a:rPr lang="en-US" sz="2400" dirty="0"/>
              <a:t> </a:t>
            </a:r>
            <a:r>
              <a:rPr lang="en-US" sz="2400" dirty="0" err="1"/>
              <a:t>görsellerin</a:t>
            </a:r>
            <a:r>
              <a:rPr lang="en-US" sz="2400" dirty="0"/>
              <a:t> </a:t>
            </a:r>
            <a:r>
              <a:rPr lang="en-US" sz="2400" dirty="0" err="1"/>
              <a:t>kullanılması</a:t>
            </a:r>
            <a:r>
              <a:rPr lang="en-US" sz="2400" dirty="0"/>
              <a:t> da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önemlidir</a:t>
            </a:r>
            <a:r>
              <a:rPr lang="en-US" sz="2400" dirty="0"/>
              <a:t>. </a:t>
            </a:r>
            <a:r>
              <a:rPr lang="en-US" sz="2400" dirty="0" err="1"/>
              <a:t>Görsellerin</a:t>
            </a:r>
            <a:r>
              <a:rPr lang="en-US" sz="2400" dirty="0"/>
              <a:t> </a:t>
            </a:r>
            <a:r>
              <a:rPr lang="en-US" sz="2400" dirty="0" err="1"/>
              <a:t>teknoloji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birleştirilerek</a:t>
            </a:r>
            <a:r>
              <a:rPr lang="en-US" sz="2400" dirty="0"/>
              <a:t> </a:t>
            </a:r>
            <a:r>
              <a:rPr lang="en-US" sz="2400" dirty="0" err="1"/>
              <a:t>kullanılması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öğrencilerin</a:t>
            </a:r>
            <a:r>
              <a:rPr lang="en-US" sz="2400" dirty="0"/>
              <a:t> </a:t>
            </a:r>
            <a:r>
              <a:rPr lang="en-US" sz="2400" dirty="0" err="1"/>
              <a:t>anlamasına</a:t>
            </a:r>
            <a:r>
              <a:rPr lang="en-US" sz="2400" dirty="0"/>
              <a:t> </a:t>
            </a:r>
            <a:r>
              <a:rPr lang="en-US" sz="2400" dirty="0" err="1"/>
              <a:t>yardımcı</a:t>
            </a:r>
            <a:r>
              <a:rPr lang="en-US" sz="2400" dirty="0"/>
              <a:t> </a:t>
            </a:r>
            <a:r>
              <a:rPr lang="en-US" sz="2400" dirty="0" err="1"/>
              <a:t>olabilir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err="1" smtClean="0"/>
              <a:t>Örneğin</a:t>
            </a:r>
            <a:r>
              <a:rPr lang="en-US" sz="2400" dirty="0"/>
              <a:t>, </a:t>
            </a:r>
            <a:r>
              <a:rPr lang="en-US" sz="2400" dirty="0" err="1"/>
              <a:t>karekod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Aurasma</a:t>
            </a:r>
            <a:r>
              <a:rPr lang="en-US" sz="2400" dirty="0"/>
              <a:t> </a:t>
            </a:r>
            <a:r>
              <a:rPr lang="en-US" sz="2400" dirty="0" err="1"/>
              <a:t>gibi</a:t>
            </a:r>
            <a:r>
              <a:rPr lang="en-US" sz="2400" dirty="0"/>
              <a:t> </a:t>
            </a:r>
            <a:r>
              <a:rPr lang="en-US" sz="2400" dirty="0" err="1"/>
              <a:t>arttırılmış</a:t>
            </a:r>
            <a:r>
              <a:rPr lang="en-US" sz="2400" dirty="0"/>
              <a:t> </a:t>
            </a:r>
            <a:r>
              <a:rPr lang="en-US" sz="2400" dirty="0" err="1"/>
              <a:t>gerçeklik</a:t>
            </a:r>
            <a:r>
              <a:rPr lang="en-US" sz="2400" dirty="0"/>
              <a:t> </a:t>
            </a:r>
            <a:r>
              <a:rPr lang="en-US" sz="2400" dirty="0" err="1"/>
              <a:t>teknolojileri</a:t>
            </a:r>
            <a:r>
              <a:rPr lang="en-US" sz="2400" dirty="0"/>
              <a:t> </a:t>
            </a:r>
            <a:r>
              <a:rPr lang="en-US" sz="2400" dirty="0" err="1"/>
              <a:t>uygulamaları</a:t>
            </a:r>
            <a:r>
              <a:rPr lang="en-US" sz="2400" dirty="0"/>
              <a:t> fen </a:t>
            </a:r>
            <a:r>
              <a:rPr lang="en-US" sz="2400" dirty="0" err="1"/>
              <a:t>derslerinde</a:t>
            </a:r>
            <a:r>
              <a:rPr lang="en-US" sz="2400" dirty="0"/>
              <a:t> </a:t>
            </a:r>
            <a:r>
              <a:rPr lang="en-US" sz="2400" dirty="0" err="1"/>
              <a:t>kullanılabilir</a:t>
            </a:r>
            <a:r>
              <a:rPr lang="en-US" sz="2400" dirty="0"/>
              <a:t>. </a:t>
            </a:r>
            <a:r>
              <a:rPr lang="en-US" sz="2400" dirty="0" err="1"/>
              <a:t>Böylece</a:t>
            </a:r>
            <a:r>
              <a:rPr lang="en-US" sz="2400" dirty="0"/>
              <a:t>, </a:t>
            </a:r>
            <a:r>
              <a:rPr lang="en-US" sz="2400" dirty="0" err="1"/>
              <a:t>görsellerin</a:t>
            </a:r>
            <a:r>
              <a:rPr lang="en-US" sz="2400" dirty="0"/>
              <a:t> </a:t>
            </a:r>
            <a:r>
              <a:rPr lang="en-US" sz="2400" dirty="0" err="1"/>
              <a:t>anlaşılması</a:t>
            </a:r>
            <a:r>
              <a:rPr lang="en-US" sz="2400" dirty="0"/>
              <a:t> </a:t>
            </a:r>
            <a:r>
              <a:rPr lang="en-US" sz="2400" dirty="0" err="1"/>
              <a:t>hayal</a:t>
            </a:r>
            <a:r>
              <a:rPr lang="en-US" sz="2400" dirty="0"/>
              <a:t> </a:t>
            </a:r>
            <a:r>
              <a:rPr lang="en-US" sz="2400" dirty="0" err="1"/>
              <a:t>edilmesi</a:t>
            </a:r>
            <a:r>
              <a:rPr lang="en-US" sz="2400" dirty="0"/>
              <a:t> </a:t>
            </a:r>
            <a:r>
              <a:rPr lang="en-US" sz="2400" dirty="0" err="1"/>
              <a:t>daha</a:t>
            </a:r>
            <a:r>
              <a:rPr lang="en-US" sz="2400" dirty="0"/>
              <a:t> da </a:t>
            </a:r>
            <a:r>
              <a:rPr lang="en-US" sz="2400" dirty="0" err="1"/>
              <a:t>kolaylaşabilir</a:t>
            </a:r>
            <a:r>
              <a:rPr lang="en-US" sz="2400" dirty="0"/>
              <a:t>. </a:t>
            </a:r>
            <a:r>
              <a:rPr lang="en-US" sz="2400" dirty="0" err="1"/>
              <a:t>Öte</a:t>
            </a:r>
            <a:r>
              <a:rPr lang="en-US" sz="2400" dirty="0"/>
              <a:t> </a:t>
            </a:r>
            <a:r>
              <a:rPr lang="en-US" sz="2400" dirty="0" err="1"/>
              <a:t>yandan</a:t>
            </a:r>
            <a:r>
              <a:rPr lang="en-US" sz="2400" dirty="0"/>
              <a:t>, </a:t>
            </a:r>
            <a:r>
              <a:rPr lang="en-US" sz="2400" dirty="0" err="1"/>
              <a:t>sanal</a:t>
            </a:r>
            <a:r>
              <a:rPr lang="en-US" sz="2400" dirty="0"/>
              <a:t> </a:t>
            </a:r>
            <a:r>
              <a:rPr lang="en-US" sz="2400" dirty="0" err="1"/>
              <a:t>gözlükler</a:t>
            </a:r>
            <a:r>
              <a:rPr lang="en-US" sz="2400" dirty="0"/>
              <a:t>, </a:t>
            </a:r>
            <a:r>
              <a:rPr lang="en-US" sz="2400" dirty="0" err="1"/>
              <a:t>simülasyonlar</a:t>
            </a:r>
            <a:r>
              <a:rPr lang="en-US" sz="2400" dirty="0"/>
              <a:t>, </a:t>
            </a:r>
            <a:r>
              <a:rPr lang="en-US" sz="2400" dirty="0" err="1"/>
              <a:t>animasyonlar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videolar</a:t>
            </a:r>
            <a:r>
              <a:rPr lang="en-US" sz="2400" dirty="0"/>
              <a:t> </a:t>
            </a:r>
            <a:r>
              <a:rPr lang="en-US" sz="2400" dirty="0" err="1"/>
              <a:t>gibi</a:t>
            </a:r>
            <a:r>
              <a:rPr lang="en-US" sz="2400" dirty="0"/>
              <a:t> </a:t>
            </a:r>
            <a:r>
              <a:rPr lang="en-US" sz="2400" dirty="0" err="1"/>
              <a:t>teknoloji</a:t>
            </a:r>
            <a:r>
              <a:rPr lang="en-US" sz="2400" dirty="0"/>
              <a:t> </a:t>
            </a:r>
            <a:r>
              <a:rPr lang="en-US" sz="2400" dirty="0" err="1"/>
              <a:t>ürünleriyle</a:t>
            </a:r>
            <a:r>
              <a:rPr lang="en-US" sz="2400" dirty="0"/>
              <a:t> fen </a:t>
            </a:r>
            <a:r>
              <a:rPr lang="en-US" sz="2400" dirty="0" err="1"/>
              <a:t>dersleri</a:t>
            </a:r>
            <a:r>
              <a:rPr lang="en-US" sz="2400" dirty="0"/>
              <a:t> </a:t>
            </a:r>
            <a:r>
              <a:rPr lang="en-US" sz="2400" dirty="0" err="1"/>
              <a:t>daha</a:t>
            </a:r>
            <a:r>
              <a:rPr lang="en-US" sz="2400" dirty="0"/>
              <a:t> da </a:t>
            </a:r>
            <a:r>
              <a:rPr lang="en-US" sz="2400" dirty="0" err="1"/>
              <a:t>zevkli</a:t>
            </a:r>
            <a:r>
              <a:rPr lang="en-US" sz="2400" dirty="0"/>
              <a:t> hale </a:t>
            </a:r>
            <a:r>
              <a:rPr lang="en-US" sz="2400" dirty="0" err="1"/>
              <a:t>getirilebilir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303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500" y="397112"/>
            <a:ext cx="3353632" cy="6124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Örneğin</a:t>
            </a:r>
            <a:r>
              <a:rPr lang="en-US" sz="1400" dirty="0"/>
              <a:t>, </a:t>
            </a:r>
            <a:r>
              <a:rPr lang="en-US" sz="1400" dirty="0" err="1"/>
              <a:t>Phet</a:t>
            </a:r>
            <a:r>
              <a:rPr lang="en-US" sz="1400" dirty="0"/>
              <a:t> </a:t>
            </a:r>
            <a:r>
              <a:rPr lang="en-US" sz="1400" dirty="0" err="1"/>
              <a:t>simülasyon</a:t>
            </a:r>
            <a:r>
              <a:rPr lang="en-US" sz="1400" dirty="0"/>
              <a:t> </a:t>
            </a:r>
            <a:r>
              <a:rPr lang="en-US" sz="1400" dirty="0" err="1"/>
              <a:t>programları</a:t>
            </a:r>
            <a:r>
              <a:rPr lang="en-US" sz="1400" dirty="0"/>
              <a:t> </a:t>
            </a:r>
            <a:r>
              <a:rPr lang="en-US" sz="1400" dirty="0" err="1"/>
              <a:t>ile</a:t>
            </a:r>
            <a:r>
              <a:rPr lang="en-US" sz="1400" dirty="0"/>
              <a:t> </a:t>
            </a:r>
            <a:r>
              <a:rPr lang="en-US" sz="1400" dirty="0" err="1"/>
              <a:t>dersler</a:t>
            </a:r>
            <a:r>
              <a:rPr lang="en-US" sz="1400" dirty="0"/>
              <a:t> </a:t>
            </a:r>
            <a:r>
              <a:rPr lang="en-US" sz="1400" dirty="0" err="1"/>
              <a:t>işlenebilir</a:t>
            </a:r>
            <a:r>
              <a:rPr lang="en-US" sz="1400" dirty="0"/>
              <a:t> (PHET interactive simulations). </a:t>
            </a:r>
            <a:r>
              <a:rPr lang="en-US" sz="1400" dirty="0" err="1"/>
              <a:t>Dijital</a:t>
            </a:r>
            <a:r>
              <a:rPr lang="en-US" sz="1400" dirty="0"/>
              <a:t> </a:t>
            </a:r>
            <a:r>
              <a:rPr lang="en-US" sz="1400" dirty="0" err="1"/>
              <a:t>ve</a:t>
            </a:r>
            <a:r>
              <a:rPr lang="en-US" sz="1400" dirty="0"/>
              <a:t> </a:t>
            </a:r>
            <a:r>
              <a:rPr lang="en-US" sz="1400" dirty="0" err="1"/>
              <a:t>sanal</a:t>
            </a:r>
            <a:r>
              <a:rPr lang="en-US" sz="1400" dirty="0"/>
              <a:t> </a:t>
            </a:r>
            <a:r>
              <a:rPr lang="en-US" sz="1400" dirty="0" err="1"/>
              <a:t>dünya</a:t>
            </a:r>
            <a:r>
              <a:rPr lang="en-US" sz="1400" dirty="0"/>
              <a:t> </a:t>
            </a:r>
            <a:r>
              <a:rPr lang="en-US" sz="1400" dirty="0" err="1"/>
              <a:t>eğitimde</a:t>
            </a:r>
            <a:r>
              <a:rPr lang="en-US" sz="1400" dirty="0"/>
              <a:t> </a:t>
            </a:r>
            <a:r>
              <a:rPr lang="en-US" sz="1400" dirty="0" err="1"/>
              <a:t>gittikçe</a:t>
            </a:r>
            <a:r>
              <a:rPr lang="en-US" sz="1400" dirty="0"/>
              <a:t> </a:t>
            </a:r>
            <a:r>
              <a:rPr lang="en-US" sz="1400" dirty="0" err="1"/>
              <a:t>artan</a:t>
            </a:r>
            <a:r>
              <a:rPr lang="en-US" sz="1400" dirty="0"/>
              <a:t> </a:t>
            </a:r>
            <a:r>
              <a:rPr lang="en-US" sz="1400" dirty="0" err="1"/>
              <a:t>oranda</a:t>
            </a:r>
            <a:r>
              <a:rPr lang="en-US" sz="1400" dirty="0"/>
              <a:t> </a:t>
            </a:r>
            <a:r>
              <a:rPr lang="en-US" sz="1400" dirty="0" err="1"/>
              <a:t>kullanılmaktadır</a:t>
            </a:r>
            <a:r>
              <a:rPr lang="en-US" sz="1400" dirty="0"/>
              <a:t>.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err="1" smtClean="0"/>
              <a:t>Örneğin</a:t>
            </a:r>
            <a:r>
              <a:rPr lang="en-US" sz="1400" dirty="0"/>
              <a:t>, </a:t>
            </a:r>
            <a:r>
              <a:rPr lang="en-US" sz="1400" dirty="0" err="1"/>
              <a:t>karekodların</a:t>
            </a:r>
            <a:r>
              <a:rPr lang="en-US" sz="1400" dirty="0"/>
              <a:t> </a:t>
            </a:r>
            <a:r>
              <a:rPr lang="en-US" sz="1400" dirty="0" err="1"/>
              <a:t>eğitimde</a:t>
            </a:r>
            <a:r>
              <a:rPr lang="en-US" sz="1400" dirty="0"/>
              <a:t> </a:t>
            </a:r>
            <a:r>
              <a:rPr lang="en-US" sz="1400" dirty="0" err="1"/>
              <a:t>kullanımının</a:t>
            </a:r>
            <a:r>
              <a:rPr lang="en-US" sz="1400" dirty="0"/>
              <a:t> </a:t>
            </a:r>
            <a:r>
              <a:rPr lang="en-US" sz="1400" dirty="0" err="1"/>
              <a:t>öğrenci</a:t>
            </a:r>
            <a:r>
              <a:rPr lang="en-US" sz="1400" dirty="0"/>
              <a:t> </a:t>
            </a:r>
            <a:r>
              <a:rPr lang="en-US" sz="1400" dirty="0" err="1"/>
              <a:t>başarısını</a:t>
            </a:r>
            <a:r>
              <a:rPr lang="en-US" sz="1400" dirty="0"/>
              <a:t> </a:t>
            </a:r>
            <a:r>
              <a:rPr lang="en-US" sz="1400" dirty="0" err="1"/>
              <a:t>arttırdığını</a:t>
            </a:r>
            <a:r>
              <a:rPr lang="en-US" sz="1400" dirty="0"/>
              <a:t> </a:t>
            </a:r>
            <a:r>
              <a:rPr lang="en-US" sz="1400" dirty="0" err="1"/>
              <a:t>gösteren</a:t>
            </a:r>
            <a:r>
              <a:rPr lang="en-US" sz="1400" dirty="0"/>
              <a:t> </a:t>
            </a:r>
            <a:r>
              <a:rPr lang="en-US" sz="1400" dirty="0" err="1"/>
              <a:t>bazı</a:t>
            </a:r>
            <a:r>
              <a:rPr lang="en-US" sz="1400" dirty="0"/>
              <a:t> </a:t>
            </a:r>
            <a:r>
              <a:rPr lang="en-US" sz="1400" dirty="0" err="1"/>
              <a:t>çalışmalar</a:t>
            </a:r>
            <a:r>
              <a:rPr lang="en-US" sz="1400" dirty="0"/>
              <a:t> </a:t>
            </a:r>
            <a:r>
              <a:rPr lang="en-US" sz="1400" dirty="0" err="1"/>
              <a:t>bulunmaktadır</a:t>
            </a:r>
            <a:r>
              <a:rPr lang="en-US" sz="1400" dirty="0"/>
              <a:t> (</a:t>
            </a:r>
            <a:r>
              <a:rPr lang="en-US" sz="1400" dirty="0" err="1"/>
              <a:t>Durak</a:t>
            </a:r>
            <a:r>
              <a:rPr lang="en-US" sz="1400" dirty="0"/>
              <a:t>, </a:t>
            </a:r>
            <a:r>
              <a:rPr lang="en-US" sz="1400" dirty="0" err="1"/>
              <a:t>Özkeskin</a:t>
            </a:r>
            <a:r>
              <a:rPr lang="en-US" sz="1400" dirty="0"/>
              <a:t> </a:t>
            </a:r>
            <a:r>
              <a:rPr lang="en-US" sz="1400" dirty="0" err="1"/>
              <a:t>ve</a:t>
            </a:r>
            <a:r>
              <a:rPr lang="en-US" sz="1400" dirty="0"/>
              <a:t> </a:t>
            </a:r>
            <a:r>
              <a:rPr lang="en-US" sz="1400" dirty="0" err="1"/>
              <a:t>Ataizi</a:t>
            </a:r>
            <a:r>
              <a:rPr lang="en-US" sz="1400" dirty="0"/>
              <a:t>, 2016). </a:t>
            </a:r>
            <a:r>
              <a:rPr lang="en-US" sz="1400" dirty="0" err="1"/>
              <a:t>Ayrıca</a:t>
            </a:r>
            <a:r>
              <a:rPr lang="en-US" sz="1400" dirty="0"/>
              <a:t>, </a:t>
            </a:r>
            <a:r>
              <a:rPr lang="en-US" sz="1400" dirty="0" err="1"/>
              <a:t>biyoloji</a:t>
            </a:r>
            <a:r>
              <a:rPr lang="en-US" sz="1400" dirty="0"/>
              <a:t> </a:t>
            </a:r>
            <a:r>
              <a:rPr lang="en-US" sz="1400" dirty="0" err="1"/>
              <a:t>laboratuvar</a:t>
            </a:r>
            <a:r>
              <a:rPr lang="en-US" sz="1400" dirty="0"/>
              <a:t> </a:t>
            </a:r>
            <a:r>
              <a:rPr lang="en-US" sz="1400" dirty="0" err="1"/>
              <a:t>derslerinin</a:t>
            </a:r>
            <a:r>
              <a:rPr lang="en-US" sz="1400" dirty="0"/>
              <a:t> </a:t>
            </a:r>
            <a:r>
              <a:rPr lang="en-US" sz="1400" dirty="0" err="1"/>
              <a:t>karekodla</a:t>
            </a:r>
            <a:r>
              <a:rPr lang="en-US" sz="1400" dirty="0"/>
              <a:t> </a:t>
            </a:r>
            <a:r>
              <a:rPr lang="en-US" sz="1400" dirty="0" err="1"/>
              <a:t>zenginleştirilmesi</a:t>
            </a:r>
            <a:r>
              <a:rPr lang="en-US" sz="1400" dirty="0"/>
              <a:t> (</a:t>
            </a:r>
            <a:r>
              <a:rPr lang="en-US" sz="1400" dirty="0" err="1"/>
              <a:t>Kösal</a:t>
            </a:r>
            <a:r>
              <a:rPr lang="en-US" sz="1400" dirty="0"/>
              <a:t> </a:t>
            </a:r>
            <a:r>
              <a:rPr lang="en-US" sz="1400" dirty="0" err="1"/>
              <a:t>ve</a:t>
            </a:r>
            <a:r>
              <a:rPr lang="en-US" sz="1400" dirty="0"/>
              <a:t> </a:t>
            </a:r>
            <a:r>
              <a:rPr lang="en-US" sz="1400" dirty="0" err="1"/>
              <a:t>Çetin</a:t>
            </a:r>
            <a:r>
              <a:rPr lang="en-US" sz="1400" dirty="0"/>
              <a:t>, 2007) </a:t>
            </a:r>
            <a:r>
              <a:rPr lang="en-US" sz="1400" dirty="0" err="1"/>
              <a:t>ve</a:t>
            </a:r>
            <a:r>
              <a:rPr lang="en-US" sz="1400" dirty="0"/>
              <a:t> </a:t>
            </a:r>
            <a:r>
              <a:rPr lang="en-US" sz="1400" dirty="0" err="1"/>
              <a:t>karekodun</a:t>
            </a:r>
            <a:r>
              <a:rPr lang="en-US" sz="1400" dirty="0"/>
              <a:t> </a:t>
            </a:r>
            <a:r>
              <a:rPr lang="en-US" sz="1400" dirty="0" err="1"/>
              <a:t>derslere</a:t>
            </a:r>
            <a:r>
              <a:rPr lang="en-US" sz="1400" dirty="0"/>
              <a:t> </a:t>
            </a:r>
            <a:r>
              <a:rPr lang="en-US" sz="1400" dirty="0" err="1"/>
              <a:t>entegrasyonu</a:t>
            </a:r>
            <a:r>
              <a:rPr lang="en-US" sz="1400" dirty="0"/>
              <a:t> (Ali, Santos </a:t>
            </a:r>
            <a:r>
              <a:rPr lang="en-US" sz="1400" dirty="0" err="1"/>
              <a:t>ve</a:t>
            </a:r>
            <a:r>
              <a:rPr lang="en-US" sz="1400" dirty="0"/>
              <a:t> </a:t>
            </a:r>
            <a:r>
              <a:rPr lang="en-US" sz="1400" dirty="0" err="1"/>
              <a:t>Areepattamannil</a:t>
            </a:r>
            <a:r>
              <a:rPr lang="en-US" sz="1400" dirty="0"/>
              <a:t>, 2017) </a:t>
            </a:r>
            <a:r>
              <a:rPr lang="en-US" sz="1400" dirty="0" err="1"/>
              <a:t>ile</a:t>
            </a:r>
            <a:r>
              <a:rPr lang="en-US" sz="1400" dirty="0"/>
              <a:t> </a:t>
            </a:r>
            <a:r>
              <a:rPr lang="en-US" sz="1400" dirty="0" err="1"/>
              <a:t>ilgili</a:t>
            </a:r>
            <a:r>
              <a:rPr lang="en-US" sz="1400" dirty="0"/>
              <a:t> </a:t>
            </a:r>
            <a:r>
              <a:rPr lang="en-US" sz="1400" dirty="0" err="1"/>
              <a:t>bazı</a:t>
            </a:r>
            <a:r>
              <a:rPr lang="en-US" sz="1400" dirty="0"/>
              <a:t> </a:t>
            </a:r>
            <a:r>
              <a:rPr lang="en-US" sz="1400" dirty="0" err="1"/>
              <a:t>çalışmalara</a:t>
            </a:r>
            <a:r>
              <a:rPr lang="en-US" sz="1400" dirty="0"/>
              <a:t> </a:t>
            </a:r>
            <a:r>
              <a:rPr lang="en-US" sz="1400" dirty="0" err="1"/>
              <a:t>rastlanabilir</a:t>
            </a:r>
            <a:r>
              <a:rPr lang="en-US" sz="1400" dirty="0"/>
              <a:t>. </a:t>
            </a:r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 err="1" smtClean="0"/>
              <a:t>Dijital</a:t>
            </a:r>
            <a:r>
              <a:rPr lang="en-US" sz="1400" dirty="0" smtClean="0"/>
              <a:t> </a:t>
            </a:r>
            <a:r>
              <a:rPr lang="en-US" sz="1400" dirty="0" err="1"/>
              <a:t>çağda</a:t>
            </a:r>
            <a:r>
              <a:rPr lang="en-US" sz="1400" dirty="0"/>
              <a:t>, </a:t>
            </a:r>
            <a:r>
              <a:rPr lang="en-US" sz="1400" dirty="0" err="1"/>
              <a:t>üniversite</a:t>
            </a:r>
            <a:r>
              <a:rPr lang="en-US" sz="1400" dirty="0"/>
              <a:t> </a:t>
            </a:r>
            <a:r>
              <a:rPr lang="en-US" sz="1400" dirty="0" err="1"/>
              <a:t>düzeyinde</a:t>
            </a:r>
            <a:r>
              <a:rPr lang="en-US" sz="1400" dirty="0"/>
              <a:t> online </a:t>
            </a:r>
            <a:r>
              <a:rPr lang="en-US" sz="1400" dirty="0" err="1"/>
              <a:t>dersler</a:t>
            </a:r>
            <a:r>
              <a:rPr lang="en-US" sz="1400" dirty="0"/>
              <a:t>, </a:t>
            </a:r>
            <a:r>
              <a:rPr lang="en-US" sz="1400" dirty="0" err="1"/>
              <a:t>Edmodo</a:t>
            </a:r>
            <a:r>
              <a:rPr lang="en-US" sz="1400" dirty="0"/>
              <a:t> </a:t>
            </a:r>
            <a:r>
              <a:rPr lang="en-US" sz="1400" dirty="0" err="1"/>
              <a:t>gibi</a:t>
            </a:r>
            <a:r>
              <a:rPr lang="en-US" sz="1400" dirty="0"/>
              <a:t> </a:t>
            </a:r>
            <a:r>
              <a:rPr lang="en-US" sz="1400" dirty="0" err="1"/>
              <a:t>ders</a:t>
            </a:r>
            <a:r>
              <a:rPr lang="en-US" sz="1400" dirty="0"/>
              <a:t> </a:t>
            </a:r>
            <a:r>
              <a:rPr lang="en-US" sz="1400" dirty="0" err="1"/>
              <a:t>platformları</a:t>
            </a:r>
            <a:r>
              <a:rPr lang="en-US" sz="1400" dirty="0"/>
              <a:t> </a:t>
            </a:r>
            <a:r>
              <a:rPr lang="en-US" sz="1400" dirty="0" err="1"/>
              <a:t>öğretmen</a:t>
            </a:r>
            <a:r>
              <a:rPr lang="en-US" sz="1400" dirty="0"/>
              <a:t> </a:t>
            </a:r>
            <a:r>
              <a:rPr lang="en-US" sz="1400" dirty="0" err="1"/>
              <a:t>öğrenci</a:t>
            </a:r>
            <a:r>
              <a:rPr lang="en-US" sz="1400" dirty="0"/>
              <a:t> </a:t>
            </a:r>
            <a:r>
              <a:rPr lang="en-US" sz="1400" dirty="0" err="1"/>
              <a:t>etkileşiminde</a:t>
            </a:r>
            <a:r>
              <a:rPr lang="en-US" sz="1400" dirty="0"/>
              <a:t> </a:t>
            </a:r>
            <a:r>
              <a:rPr lang="en-US" sz="1400" dirty="0" err="1"/>
              <a:t>önemlidir</a:t>
            </a:r>
            <a:r>
              <a:rPr lang="en-US" sz="1400" dirty="0"/>
              <a:t>. </a:t>
            </a:r>
            <a:r>
              <a:rPr lang="en-US" sz="1400" dirty="0" err="1"/>
              <a:t>Bunun</a:t>
            </a:r>
            <a:r>
              <a:rPr lang="en-US" sz="1400" dirty="0"/>
              <a:t> </a:t>
            </a:r>
            <a:r>
              <a:rPr lang="en-US" sz="1400" dirty="0" err="1"/>
              <a:t>yanında</a:t>
            </a:r>
            <a:r>
              <a:rPr lang="en-US" sz="1400" dirty="0"/>
              <a:t> </a:t>
            </a:r>
            <a:r>
              <a:rPr lang="en-US" sz="1400" dirty="0" err="1"/>
              <a:t>pek</a:t>
            </a:r>
            <a:r>
              <a:rPr lang="en-US" sz="1400" dirty="0"/>
              <a:t> </a:t>
            </a:r>
            <a:r>
              <a:rPr lang="en-US" sz="1400" dirty="0" err="1"/>
              <a:t>çok</a:t>
            </a:r>
            <a:r>
              <a:rPr lang="en-US" sz="1400" dirty="0"/>
              <a:t> web 2.0 </a:t>
            </a:r>
            <a:r>
              <a:rPr lang="en-US" sz="1400" dirty="0" err="1"/>
              <a:t>teknolojisi</a:t>
            </a:r>
            <a:r>
              <a:rPr lang="en-US" sz="1400" dirty="0"/>
              <a:t> de </a:t>
            </a:r>
            <a:r>
              <a:rPr lang="en-US" sz="1400" dirty="0" err="1"/>
              <a:t>eğitim</a:t>
            </a:r>
            <a:r>
              <a:rPr lang="en-US" sz="1400" dirty="0"/>
              <a:t> </a:t>
            </a:r>
            <a:r>
              <a:rPr lang="en-US" sz="1400" dirty="0" err="1"/>
              <a:t>hayatımızda</a:t>
            </a:r>
            <a:r>
              <a:rPr lang="en-US" sz="1400" dirty="0"/>
              <a:t> </a:t>
            </a:r>
            <a:r>
              <a:rPr lang="en-US" sz="1400" dirty="0" err="1"/>
              <a:t>önemli</a:t>
            </a:r>
            <a:r>
              <a:rPr lang="en-US" sz="1400" dirty="0"/>
              <a:t> </a:t>
            </a:r>
            <a:r>
              <a:rPr lang="en-US" sz="1400" dirty="0" err="1"/>
              <a:t>yer</a:t>
            </a:r>
            <a:r>
              <a:rPr lang="en-US" sz="1400" dirty="0"/>
              <a:t> </a:t>
            </a:r>
            <a:r>
              <a:rPr lang="en-US" sz="1400" dirty="0" err="1"/>
              <a:t>tutmaktadır</a:t>
            </a:r>
            <a:r>
              <a:rPr lang="en-US" sz="1400" dirty="0"/>
              <a:t>. </a:t>
            </a:r>
            <a:r>
              <a:rPr lang="en-US" sz="1400" dirty="0" err="1"/>
              <a:t>İlköğretimden</a:t>
            </a:r>
            <a:r>
              <a:rPr lang="en-US" sz="1400" dirty="0"/>
              <a:t> </a:t>
            </a:r>
            <a:r>
              <a:rPr lang="en-US" sz="1400" dirty="0" err="1"/>
              <a:t>üniversiteye</a:t>
            </a:r>
            <a:r>
              <a:rPr lang="en-US" sz="1400" dirty="0"/>
              <a:t> </a:t>
            </a:r>
            <a:r>
              <a:rPr lang="en-US" sz="1400" dirty="0" err="1"/>
              <a:t>kadar</a:t>
            </a:r>
            <a:r>
              <a:rPr lang="en-US" sz="1400" dirty="0"/>
              <a:t> </a:t>
            </a:r>
            <a:r>
              <a:rPr lang="en-US" sz="1400" dirty="0" err="1"/>
              <a:t>derslerin</a:t>
            </a:r>
            <a:r>
              <a:rPr lang="en-US" sz="1400" dirty="0"/>
              <a:t> </a:t>
            </a:r>
            <a:r>
              <a:rPr lang="en-US" sz="1400" dirty="0" err="1"/>
              <a:t>bazı</a:t>
            </a:r>
            <a:r>
              <a:rPr lang="en-US" sz="1400" dirty="0"/>
              <a:t> </a:t>
            </a:r>
            <a:r>
              <a:rPr lang="en-US" sz="1400" dirty="0" err="1"/>
              <a:t>kısımları</a:t>
            </a:r>
            <a:r>
              <a:rPr lang="en-US" sz="1400" dirty="0"/>
              <a:t> Web 2.0 </a:t>
            </a:r>
            <a:r>
              <a:rPr lang="en-US" sz="1400" dirty="0" err="1"/>
              <a:t>teknolojileri</a:t>
            </a:r>
            <a:r>
              <a:rPr lang="en-US" sz="1400" dirty="0"/>
              <a:t> </a:t>
            </a:r>
            <a:r>
              <a:rPr lang="en-US" sz="1400" dirty="0" err="1"/>
              <a:t>kullanılmaktadır</a:t>
            </a:r>
            <a:r>
              <a:rPr lang="en-US" sz="1400" dirty="0"/>
              <a:t>. </a:t>
            </a:r>
            <a:r>
              <a:rPr lang="en-US" sz="1400" dirty="0" err="1"/>
              <a:t>Örneğin</a:t>
            </a:r>
            <a:r>
              <a:rPr lang="en-US" sz="1400" dirty="0"/>
              <a:t> </a:t>
            </a:r>
            <a:r>
              <a:rPr lang="en-US" sz="1400" dirty="0" err="1"/>
              <a:t>Kahoot</a:t>
            </a:r>
            <a:r>
              <a:rPr lang="en-US" sz="1400" dirty="0"/>
              <a:t>, Google </a:t>
            </a:r>
            <a:r>
              <a:rPr lang="en-US" sz="1400" dirty="0" err="1"/>
              <a:t>formlar</a:t>
            </a:r>
            <a:r>
              <a:rPr lang="en-US" sz="1400" dirty="0"/>
              <a:t> vb.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30968"/>
          <a:stretch/>
        </p:blipFill>
        <p:spPr>
          <a:xfrm>
            <a:off x="3883732" y="927100"/>
            <a:ext cx="5260268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35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200" y="228601"/>
            <a:ext cx="7543800" cy="914400"/>
          </a:xfrm>
        </p:spPr>
        <p:txBody>
          <a:bodyPr/>
          <a:lstStyle/>
          <a:p>
            <a:r>
              <a:rPr lang="en-US" u="sng" dirty="0" err="1" smtClean="0"/>
              <a:t>Dersin</a:t>
            </a:r>
            <a:r>
              <a:rPr lang="en-US" u="sng" dirty="0" smtClean="0"/>
              <a:t> </a:t>
            </a:r>
            <a:r>
              <a:rPr lang="en-US" u="sng" dirty="0" err="1" smtClean="0"/>
              <a:t>Amacı</a:t>
            </a:r>
            <a:r>
              <a:rPr lang="en-US" u="sng" dirty="0"/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406200" y="1467399"/>
            <a:ext cx="4403051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Bu </a:t>
            </a:r>
            <a:r>
              <a:rPr lang="en-US" sz="2800" dirty="0" err="1"/>
              <a:t>yüksek</a:t>
            </a:r>
            <a:r>
              <a:rPr lang="en-US" sz="2800" dirty="0"/>
              <a:t> </a:t>
            </a:r>
            <a:r>
              <a:rPr lang="en-US" sz="2800" dirty="0" err="1"/>
              <a:t>lisans</a:t>
            </a:r>
            <a:r>
              <a:rPr lang="en-US" sz="2800" dirty="0"/>
              <a:t> </a:t>
            </a:r>
            <a:r>
              <a:rPr lang="en-US" sz="2800" dirty="0" err="1"/>
              <a:t>dersi</a:t>
            </a:r>
            <a:r>
              <a:rPr lang="en-US" sz="2800" dirty="0"/>
              <a:t> fen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teknoloji</a:t>
            </a:r>
            <a:r>
              <a:rPr lang="en-US" sz="2800" dirty="0"/>
              <a:t> </a:t>
            </a:r>
            <a:r>
              <a:rPr lang="en-US" sz="2800" dirty="0" err="1"/>
              <a:t>eğitiminde</a:t>
            </a:r>
            <a:r>
              <a:rPr lang="en-US" sz="2800" dirty="0"/>
              <a:t> modern </a:t>
            </a:r>
            <a:r>
              <a:rPr lang="en-US" sz="2800" dirty="0" err="1"/>
              <a:t>öğretim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öğrenme</a:t>
            </a:r>
            <a:r>
              <a:rPr lang="en-US" sz="2800" dirty="0"/>
              <a:t> </a:t>
            </a:r>
            <a:r>
              <a:rPr lang="en-US" sz="2800" dirty="0" err="1"/>
              <a:t>teori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modellerini</a:t>
            </a:r>
            <a:r>
              <a:rPr lang="en-US" sz="2800" dirty="0"/>
              <a:t> </a:t>
            </a:r>
            <a:r>
              <a:rPr lang="en-US" sz="2800" dirty="0" err="1"/>
              <a:t>kullanarak</a:t>
            </a:r>
            <a:r>
              <a:rPr lang="en-US" sz="2800" dirty="0"/>
              <a:t> </a:t>
            </a:r>
            <a:r>
              <a:rPr lang="en-US" sz="2800" dirty="0" err="1"/>
              <a:t>bilgi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iletişim</a:t>
            </a:r>
            <a:r>
              <a:rPr lang="en-US" sz="2800" dirty="0"/>
              <a:t> </a:t>
            </a:r>
            <a:r>
              <a:rPr lang="en-US" sz="2800" dirty="0" err="1"/>
              <a:t>teknolojileri</a:t>
            </a:r>
            <a:r>
              <a:rPr lang="en-US" sz="2800" dirty="0"/>
              <a:t>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/>
              <a:t>desteklendirilmiş</a:t>
            </a:r>
            <a:r>
              <a:rPr lang="en-US" sz="2800" dirty="0"/>
              <a:t> </a:t>
            </a:r>
            <a:r>
              <a:rPr lang="en-US" sz="2800" dirty="0" err="1"/>
              <a:t>öğretim</a:t>
            </a:r>
            <a:r>
              <a:rPr lang="en-US" sz="2800" dirty="0"/>
              <a:t> </a:t>
            </a:r>
            <a:r>
              <a:rPr lang="en-US" sz="2800" dirty="0" err="1"/>
              <a:t>materyalleri</a:t>
            </a:r>
            <a:r>
              <a:rPr lang="en-US" sz="2800" dirty="0"/>
              <a:t> </a:t>
            </a:r>
            <a:r>
              <a:rPr lang="en-US" sz="2800" dirty="0" err="1"/>
              <a:t>geliştirmeyi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uygulamayı</a:t>
            </a:r>
            <a:r>
              <a:rPr lang="en-US" sz="2800" dirty="0"/>
              <a:t> </a:t>
            </a:r>
            <a:r>
              <a:rPr lang="en-US" sz="2800" dirty="0" err="1"/>
              <a:t>hedeflemektedir</a:t>
            </a:r>
            <a:r>
              <a:rPr lang="en-US" sz="28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251" y="1975871"/>
            <a:ext cx="4334749" cy="288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95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200" y="228601"/>
            <a:ext cx="8341786" cy="914400"/>
          </a:xfrm>
        </p:spPr>
        <p:txBody>
          <a:bodyPr/>
          <a:lstStyle/>
          <a:p>
            <a:r>
              <a:rPr lang="en-US" u="sng" dirty="0" err="1" smtClean="0"/>
              <a:t>Dersin</a:t>
            </a:r>
            <a:r>
              <a:rPr lang="en-US" u="sng" dirty="0" smtClean="0"/>
              <a:t> </a:t>
            </a:r>
            <a:r>
              <a:rPr lang="en-US" u="sng" dirty="0" err="1" smtClean="0"/>
              <a:t>Öğrenme</a:t>
            </a:r>
            <a:r>
              <a:rPr lang="en-US" u="sng" dirty="0" smtClean="0"/>
              <a:t> </a:t>
            </a:r>
            <a:r>
              <a:rPr lang="en-US" u="sng" dirty="0" err="1" smtClean="0"/>
              <a:t>Kazanımları</a:t>
            </a:r>
            <a:endParaRPr lang="en-US" u="sng" dirty="0"/>
          </a:p>
        </p:txBody>
      </p:sp>
      <p:sp>
        <p:nvSpPr>
          <p:cNvPr id="2" name="Rectangle 1"/>
          <p:cNvSpPr/>
          <p:nvPr/>
        </p:nvSpPr>
        <p:spPr>
          <a:xfrm>
            <a:off x="334845" y="1207156"/>
            <a:ext cx="3718054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1</a:t>
            </a:r>
            <a:r>
              <a:rPr lang="en-US" sz="2400" dirty="0"/>
              <a:t>. </a:t>
            </a:r>
            <a:r>
              <a:rPr lang="en-US" sz="2400" dirty="0" err="1"/>
              <a:t>Bilgi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iletişim</a:t>
            </a:r>
            <a:r>
              <a:rPr lang="en-US" sz="2400" dirty="0"/>
              <a:t> </a:t>
            </a:r>
            <a:r>
              <a:rPr lang="en-US" sz="2400" dirty="0" err="1"/>
              <a:t>teknolojileri</a:t>
            </a:r>
            <a:r>
              <a:rPr lang="en-US" sz="2400" dirty="0"/>
              <a:t> </a:t>
            </a:r>
            <a:r>
              <a:rPr lang="en-US" sz="2400" dirty="0" err="1"/>
              <a:t>tabanlı</a:t>
            </a:r>
            <a:r>
              <a:rPr lang="en-US" sz="2400" dirty="0"/>
              <a:t> </a:t>
            </a:r>
            <a:r>
              <a:rPr lang="en-US" sz="2400" dirty="0" err="1"/>
              <a:t>uygulamaları</a:t>
            </a:r>
            <a:r>
              <a:rPr lang="en-US" sz="2400" dirty="0"/>
              <a:t> </a:t>
            </a:r>
            <a:r>
              <a:rPr lang="en-US" sz="2400" dirty="0" err="1"/>
              <a:t>kullanarak</a:t>
            </a:r>
            <a:r>
              <a:rPr lang="en-US" sz="2400" dirty="0"/>
              <a:t> </a:t>
            </a:r>
            <a:r>
              <a:rPr lang="en-US" sz="2400" dirty="0" err="1"/>
              <a:t>öğretim</a:t>
            </a:r>
            <a:r>
              <a:rPr lang="en-US" sz="2400" dirty="0"/>
              <a:t> </a:t>
            </a:r>
            <a:r>
              <a:rPr lang="en-US" sz="2400" dirty="0" err="1"/>
              <a:t>materyalleri</a:t>
            </a:r>
            <a:r>
              <a:rPr lang="en-US" sz="2400" dirty="0"/>
              <a:t> </a:t>
            </a:r>
            <a:r>
              <a:rPr lang="en-US" sz="2400" dirty="0" err="1"/>
              <a:t>geliştirme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2. BİT </a:t>
            </a:r>
            <a:r>
              <a:rPr lang="en-US" sz="2400" dirty="0" err="1"/>
              <a:t>tabanlı</a:t>
            </a:r>
            <a:r>
              <a:rPr lang="en-US" sz="2400" dirty="0"/>
              <a:t> </a:t>
            </a:r>
            <a:r>
              <a:rPr lang="en-US" sz="2400" dirty="0" err="1"/>
              <a:t>öğretim</a:t>
            </a:r>
            <a:r>
              <a:rPr lang="en-US" sz="2400" dirty="0"/>
              <a:t> </a:t>
            </a:r>
            <a:r>
              <a:rPr lang="en-US" sz="2400" dirty="0" err="1"/>
              <a:t>materyallerini</a:t>
            </a:r>
            <a:r>
              <a:rPr lang="en-US" sz="2400" dirty="0"/>
              <a:t> </a:t>
            </a:r>
            <a:r>
              <a:rPr lang="en-US" sz="2400" dirty="0" err="1"/>
              <a:t>ilköğretim</a:t>
            </a:r>
            <a:r>
              <a:rPr lang="en-US" sz="2400" dirty="0"/>
              <a:t> fen </a:t>
            </a:r>
            <a:r>
              <a:rPr lang="en-US" sz="2400" dirty="0" err="1"/>
              <a:t>eğitimine</a:t>
            </a:r>
            <a:r>
              <a:rPr lang="en-US" sz="2400" dirty="0"/>
              <a:t> </a:t>
            </a:r>
            <a:r>
              <a:rPr lang="en-US" sz="2400" dirty="0" err="1"/>
              <a:t>uygulayabilme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3. </a:t>
            </a:r>
            <a:r>
              <a:rPr lang="en-US" sz="2400" dirty="0" err="1"/>
              <a:t>Öğretim</a:t>
            </a:r>
            <a:r>
              <a:rPr lang="en-US" sz="2400" dirty="0"/>
              <a:t> </a:t>
            </a:r>
            <a:r>
              <a:rPr lang="en-US" sz="2400" dirty="0" err="1"/>
              <a:t>materyallerini</a:t>
            </a:r>
            <a:r>
              <a:rPr lang="en-US" sz="2400" dirty="0"/>
              <a:t> </a:t>
            </a:r>
            <a:r>
              <a:rPr lang="en-US" sz="2400" dirty="0" err="1"/>
              <a:t>öğrencilerin</a:t>
            </a:r>
            <a:r>
              <a:rPr lang="en-US" sz="2400" dirty="0"/>
              <a:t> </a:t>
            </a:r>
            <a:r>
              <a:rPr lang="en-US" sz="2400" dirty="0" err="1"/>
              <a:t>başarıları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tutumları</a:t>
            </a:r>
            <a:r>
              <a:rPr lang="en-US" sz="2400" dirty="0"/>
              <a:t> </a:t>
            </a:r>
            <a:r>
              <a:rPr lang="en-US" sz="2400" dirty="0" err="1"/>
              <a:t>açısından</a:t>
            </a:r>
            <a:r>
              <a:rPr lang="en-US" sz="2400" dirty="0"/>
              <a:t> </a:t>
            </a:r>
            <a:r>
              <a:rPr lang="en-US" sz="2400" dirty="0" err="1"/>
              <a:t>değerlendirme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015" y="2052181"/>
            <a:ext cx="4829985" cy="321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3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200" y="228601"/>
            <a:ext cx="7543800" cy="914400"/>
          </a:xfrm>
        </p:spPr>
        <p:txBody>
          <a:bodyPr/>
          <a:lstStyle/>
          <a:p>
            <a:r>
              <a:rPr lang="en-US" dirty="0" err="1" smtClean="0"/>
              <a:t>Dersin</a:t>
            </a:r>
            <a:r>
              <a:rPr lang="en-US" dirty="0" smtClean="0"/>
              <a:t> </a:t>
            </a:r>
            <a:r>
              <a:rPr lang="en-US" dirty="0" err="1" smtClean="0"/>
              <a:t>Hocası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" y="1598119"/>
            <a:ext cx="48520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Prof.Dr.Bülent</a:t>
            </a:r>
            <a:r>
              <a:rPr lang="en-US" sz="3200" dirty="0" smtClean="0"/>
              <a:t> ÇAVAŞ</a:t>
            </a:r>
          </a:p>
          <a:p>
            <a:r>
              <a:rPr lang="en-US" sz="3200" dirty="0" err="1" smtClean="0"/>
              <a:t>Dokuz</a:t>
            </a:r>
            <a:r>
              <a:rPr lang="en-US" sz="3200" dirty="0" smtClean="0"/>
              <a:t> </a:t>
            </a:r>
            <a:r>
              <a:rPr lang="en-US" sz="3200" dirty="0" err="1" smtClean="0"/>
              <a:t>Eylül</a:t>
            </a:r>
            <a:r>
              <a:rPr lang="en-US" sz="3200" dirty="0" smtClean="0"/>
              <a:t> </a:t>
            </a:r>
            <a:r>
              <a:rPr lang="en-US" sz="3200" dirty="0" err="1" smtClean="0"/>
              <a:t>Üniversitesi</a:t>
            </a:r>
            <a:endParaRPr lang="en-US" sz="3200" dirty="0" smtClean="0"/>
          </a:p>
          <a:p>
            <a:r>
              <a:rPr lang="en-US" sz="3200" dirty="0" err="1" smtClean="0"/>
              <a:t>Buca</a:t>
            </a:r>
            <a:r>
              <a:rPr lang="en-US" sz="3200" dirty="0" smtClean="0"/>
              <a:t> </a:t>
            </a:r>
            <a:r>
              <a:rPr lang="en-US" sz="3200" dirty="0" err="1" smtClean="0"/>
              <a:t>Eğitim</a:t>
            </a:r>
            <a:r>
              <a:rPr lang="en-US" sz="3200" dirty="0" smtClean="0"/>
              <a:t> </a:t>
            </a:r>
            <a:r>
              <a:rPr lang="en-US" sz="3200" dirty="0" err="1" smtClean="0"/>
              <a:t>Fakültesi</a:t>
            </a:r>
            <a:endParaRPr lang="en-US" sz="3200" dirty="0" smtClean="0"/>
          </a:p>
          <a:p>
            <a:r>
              <a:rPr lang="en-US" sz="3200" dirty="0" smtClean="0"/>
              <a:t>Fen </a:t>
            </a:r>
            <a:r>
              <a:rPr lang="en-US" sz="3200" dirty="0" err="1" smtClean="0"/>
              <a:t>Bilgisi</a:t>
            </a:r>
            <a:r>
              <a:rPr lang="en-US" sz="3200" dirty="0" smtClean="0"/>
              <a:t> </a:t>
            </a:r>
            <a:r>
              <a:rPr lang="en-US" sz="3200" dirty="0" err="1" smtClean="0"/>
              <a:t>Eğitimi</a:t>
            </a:r>
            <a:r>
              <a:rPr lang="en-US" sz="3200" dirty="0" smtClean="0"/>
              <a:t> ABD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HasanAli</a:t>
            </a:r>
            <a:r>
              <a:rPr lang="en-US" sz="3200" dirty="0" smtClean="0"/>
              <a:t> </a:t>
            </a:r>
            <a:r>
              <a:rPr lang="en-US" sz="3200" dirty="0" err="1" smtClean="0"/>
              <a:t>Yücel</a:t>
            </a:r>
            <a:r>
              <a:rPr lang="en-US" sz="3200" dirty="0" smtClean="0"/>
              <a:t> </a:t>
            </a:r>
            <a:r>
              <a:rPr lang="en-US" sz="3200" dirty="0" err="1" smtClean="0"/>
              <a:t>Binası</a:t>
            </a:r>
            <a:endParaRPr lang="en-US" sz="3200" dirty="0" smtClean="0"/>
          </a:p>
          <a:p>
            <a:r>
              <a:rPr lang="en-US" sz="3200" dirty="0" smtClean="0"/>
              <a:t>423 </a:t>
            </a:r>
            <a:r>
              <a:rPr lang="en-US" sz="3200" dirty="0" err="1" smtClean="0"/>
              <a:t>Nolu</a:t>
            </a:r>
            <a:r>
              <a:rPr lang="en-US" sz="3200" dirty="0" smtClean="0"/>
              <a:t> </a:t>
            </a:r>
            <a:r>
              <a:rPr lang="en-US" sz="3200" dirty="0" err="1" smtClean="0"/>
              <a:t>Oda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err="1"/>
              <a:t>b</a:t>
            </a:r>
            <a:r>
              <a:rPr lang="en-US" sz="3200" dirty="0" err="1" smtClean="0"/>
              <a:t>ulent.cavas@deu.edu.tr</a:t>
            </a:r>
            <a:endParaRPr lang="en-US" sz="3200" dirty="0"/>
          </a:p>
        </p:txBody>
      </p:sp>
      <p:pic>
        <p:nvPicPr>
          <p:cNvPr id="2" name="Picture 1" descr="bcav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469" y="1707735"/>
            <a:ext cx="4187531" cy="421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3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200" y="228601"/>
            <a:ext cx="7543800" cy="914400"/>
          </a:xfrm>
        </p:spPr>
        <p:txBody>
          <a:bodyPr/>
          <a:lstStyle/>
          <a:p>
            <a:r>
              <a:rPr lang="en-US" dirty="0" err="1" smtClean="0"/>
              <a:t>Ders</a:t>
            </a:r>
            <a:r>
              <a:rPr lang="en-US" dirty="0" smtClean="0"/>
              <a:t> </a:t>
            </a:r>
            <a:r>
              <a:rPr lang="en-US" dirty="0" err="1" smtClean="0"/>
              <a:t>içeriği</a:t>
            </a:r>
            <a:endParaRPr lang="en-US" dirty="0"/>
          </a:p>
        </p:txBody>
      </p:sp>
      <p:pic>
        <p:nvPicPr>
          <p:cNvPr id="2" name="Picture 1" descr="Ekran Resmi 2020-10-18 21.20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5151"/>
            <a:ext cx="9144000" cy="558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3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200" y="-228599"/>
            <a:ext cx="7543800" cy="914400"/>
          </a:xfrm>
        </p:spPr>
        <p:txBody>
          <a:bodyPr/>
          <a:lstStyle/>
          <a:p>
            <a:r>
              <a:rPr lang="en-US" dirty="0" err="1" smtClean="0"/>
              <a:t>Giriş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3597" y="687288"/>
            <a:ext cx="4888258" cy="637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Bilim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teknolojide</a:t>
            </a:r>
            <a:r>
              <a:rPr lang="en-US" sz="2400" dirty="0"/>
              <a:t> </a:t>
            </a:r>
            <a:r>
              <a:rPr lang="en-US" sz="2400" dirty="0" err="1"/>
              <a:t>meydana</a:t>
            </a:r>
            <a:r>
              <a:rPr lang="en-US" sz="2400" dirty="0"/>
              <a:t> </a:t>
            </a:r>
            <a:r>
              <a:rPr lang="en-US" sz="2400" dirty="0" err="1"/>
              <a:t>gelen</a:t>
            </a:r>
            <a:r>
              <a:rPr lang="en-US" sz="2400" dirty="0"/>
              <a:t> </a:t>
            </a:r>
            <a:r>
              <a:rPr lang="en-US" sz="2400" dirty="0" err="1" smtClean="0"/>
              <a:t>gelişmeler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Eğitim</a:t>
            </a:r>
            <a:r>
              <a:rPr lang="en-US" sz="2400" dirty="0" smtClean="0"/>
              <a:t> </a:t>
            </a:r>
            <a:r>
              <a:rPr lang="en-US" sz="2400" dirty="0" err="1"/>
              <a:t>giderek</a:t>
            </a:r>
            <a:r>
              <a:rPr lang="en-US" sz="2400" dirty="0"/>
              <a:t> </a:t>
            </a:r>
            <a:r>
              <a:rPr lang="en-US" sz="2400" dirty="0" err="1"/>
              <a:t>teknoloji</a:t>
            </a:r>
            <a:r>
              <a:rPr lang="en-US" sz="2400" dirty="0"/>
              <a:t> </a:t>
            </a:r>
            <a:r>
              <a:rPr lang="en-US" sz="2400" dirty="0" err="1"/>
              <a:t>destekli</a:t>
            </a:r>
            <a:r>
              <a:rPr lang="en-US" sz="2400" dirty="0"/>
              <a:t> </a:t>
            </a:r>
            <a:r>
              <a:rPr lang="en-US" sz="2400" dirty="0" err="1"/>
              <a:t>yapılmaya</a:t>
            </a:r>
            <a:r>
              <a:rPr lang="en-US" sz="2400" dirty="0"/>
              <a:t> </a:t>
            </a:r>
            <a:r>
              <a:rPr lang="en-US" sz="2400" dirty="0" err="1" smtClean="0"/>
              <a:t>başlanmış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Bilgiyi</a:t>
            </a:r>
            <a:r>
              <a:rPr lang="en-US" sz="2400" dirty="0" smtClean="0"/>
              <a:t> </a:t>
            </a:r>
            <a:r>
              <a:rPr lang="en-US" sz="2400" dirty="0" err="1" smtClean="0"/>
              <a:t>elde</a:t>
            </a:r>
            <a:r>
              <a:rPr lang="en-US" sz="2400" dirty="0" smtClean="0"/>
              <a:t> </a:t>
            </a:r>
            <a:r>
              <a:rPr lang="en-US" sz="2400" dirty="0" err="1" smtClean="0"/>
              <a:t>etme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bilgiye</a:t>
            </a:r>
            <a:r>
              <a:rPr lang="en-US" sz="2400" dirty="0" smtClean="0"/>
              <a:t> </a:t>
            </a:r>
            <a:r>
              <a:rPr lang="en-US" sz="2400" dirty="0" err="1" smtClean="0"/>
              <a:t>ulaşma</a:t>
            </a:r>
            <a:r>
              <a:rPr lang="en-US" sz="2400" dirty="0" smtClean="0"/>
              <a:t> </a:t>
            </a:r>
            <a:r>
              <a:rPr lang="en-US" sz="2400" dirty="0" err="1" smtClean="0"/>
              <a:t>yolları</a:t>
            </a:r>
            <a:r>
              <a:rPr lang="en-US" sz="2400" dirty="0"/>
              <a:t> </a:t>
            </a:r>
            <a:r>
              <a:rPr lang="en-US" sz="2400" dirty="0" err="1" smtClean="0"/>
              <a:t>kolaylaşmış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Teknoloji</a:t>
            </a:r>
            <a:r>
              <a:rPr lang="en-US" sz="2400" dirty="0" smtClean="0"/>
              <a:t> </a:t>
            </a:r>
            <a:r>
              <a:rPr lang="en-US" sz="2400" dirty="0" err="1" smtClean="0"/>
              <a:t>gündelik</a:t>
            </a:r>
            <a:r>
              <a:rPr lang="en-US" sz="2400" dirty="0" smtClean="0"/>
              <a:t> </a:t>
            </a:r>
            <a:r>
              <a:rPr lang="en-US" sz="2400" dirty="0" err="1" smtClean="0"/>
              <a:t>hayatın</a:t>
            </a:r>
            <a:r>
              <a:rPr lang="en-US" sz="2400" dirty="0" smtClean="0"/>
              <a:t> </a:t>
            </a:r>
            <a:r>
              <a:rPr lang="en-US" sz="2400" dirty="0" err="1" smtClean="0"/>
              <a:t>içine</a:t>
            </a:r>
            <a:r>
              <a:rPr lang="en-US" sz="2400" dirty="0" smtClean="0"/>
              <a:t> </a:t>
            </a:r>
            <a:r>
              <a:rPr lang="en-US" sz="2400" dirty="0" err="1" smtClean="0"/>
              <a:t>girmiş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Bu </a:t>
            </a:r>
            <a:r>
              <a:rPr lang="en-US" sz="2400" dirty="0" err="1" smtClean="0"/>
              <a:t>çağa</a:t>
            </a:r>
            <a:r>
              <a:rPr lang="en-US" sz="2400" dirty="0" smtClean="0"/>
              <a:t> </a:t>
            </a:r>
            <a:r>
              <a:rPr lang="en-US" sz="2400" dirty="0" err="1" smtClean="0"/>
              <a:t>adapte</a:t>
            </a:r>
            <a:r>
              <a:rPr lang="en-US" sz="2400" dirty="0" smtClean="0"/>
              <a:t> </a:t>
            </a:r>
            <a:r>
              <a:rPr lang="en-US" sz="2400" dirty="0" err="1" smtClean="0"/>
              <a:t>olabilecek</a:t>
            </a:r>
            <a:r>
              <a:rPr lang="en-US" sz="2400" dirty="0" smtClean="0"/>
              <a:t> </a:t>
            </a:r>
            <a:r>
              <a:rPr lang="en-US" sz="2400" dirty="0" err="1" smtClean="0"/>
              <a:t>insanların</a:t>
            </a:r>
            <a:r>
              <a:rPr lang="en-US" sz="2400" dirty="0" smtClean="0"/>
              <a:t> </a:t>
            </a:r>
            <a:r>
              <a:rPr lang="en-US" sz="2400" dirty="0" err="1" smtClean="0"/>
              <a:t>yetiştirilmesi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Öğretmen</a:t>
            </a:r>
            <a:r>
              <a:rPr lang="en-US" sz="2400" dirty="0" smtClean="0"/>
              <a:t> </a:t>
            </a:r>
            <a:r>
              <a:rPr lang="en-US" sz="2400" dirty="0" err="1" smtClean="0"/>
              <a:t>eğitimi</a:t>
            </a:r>
            <a:r>
              <a:rPr lang="mr-IN" sz="2400" dirty="0" smtClean="0"/>
              <a:t>…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1839" r="24619"/>
          <a:stretch/>
        </p:blipFill>
        <p:spPr>
          <a:xfrm>
            <a:off x="5162453" y="1429419"/>
            <a:ext cx="3981547" cy="483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3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66652" y="150612"/>
            <a:ext cx="4538107" cy="674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Teknoloji</a:t>
            </a:r>
            <a:r>
              <a:rPr lang="en-US" sz="2400" dirty="0"/>
              <a:t> </a:t>
            </a:r>
            <a:r>
              <a:rPr lang="en-US" sz="2400" dirty="0" err="1"/>
              <a:t>kullanımının</a:t>
            </a:r>
            <a:r>
              <a:rPr lang="en-US" sz="2400" dirty="0"/>
              <a:t> </a:t>
            </a:r>
            <a:r>
              <a:rPr lang="en-US" sz="2400" dirty="0" err="1"/>
              <a:t>artması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bilgi</a:t>
            </a:r>
            <a:r>
              <a:rPr lang="en-US" sz="2400" dirty="0"/>
              <a:t> </a:t>
            </a:r>
            <a:r>
              <a:rPr lang="en-US" sz="2400" dirty="0" err="1"/>
              <a:t>paylaşımı</a:t>
            </a:r>
            <a:r>
              <a:rPr lang="en-US" sz="2400" dirty="0"/>
              <a:t> </a:t>
            </a:r>
            <a:r>
              <a:rPr lang="en-US" sz="2400" dirty="0" err="1"/>
              <a:t>artmış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bilgiye</a:t>
            </a:r>
            <a:r>
              <a:rPr lang="en-US" sz="2400" dirty="0"/>
              <a:t> </a:t>
            </a:r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kolay</a:t>
            </a:r>
            <a:r>
              <a:rPr lang="en-US" sz="2400" dirty="0"/>
              <a:t> </a:t>
            </a:r>
            <a:r>
              <a:rPr lang="en-US" sz="2400" dirty="0" err="1"/>
              <a:t>ulaşılabilir</a:t>
            </a:r>
            <a:r>
              <a:rPr lang="en-US" sz="2400" dirty="0"/>
              <a:t> hale </a:t>
            </a:r>
            <a:r>
              <a:rPr lang="en-US" sz="2400" dirty="0" err="1"/>
              <a:t>gelmiştir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Böylece</a:t>
            </a:r>
            <a:r>
              <a:rPr lang="en-US" sz="2400" dirty="0" smtClean="0"/>
              <a:t> </a:t>
            </a:r>
            <a:r>
              <a:rPr lang="en-US" sz="2400" dirty="0" err="1"/>
              <a:t>bilgi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iletişim</a:t>
            </a:r>
            <a:r>
              <a:rPr lang="en-US" sz="2400" dirty="0"/>
              <a:t> </a:t>
            </a:r>
            <a:r>
              <a:rPr lang="en-US" sz="2400" dirty="0" err="1"/>
              <a:t>teknolojileri</a:t>
            </a:r>
            <a:r>
              <a:rPr lang="en-US" sz="2400" dirty="0"/>
              <a:t> (BİT) </a:t>
            </a:r>
            <a:r>
              <a:rPr lang="en-US" sz="2400" dirty="0" err="1"/>
              <a:t>kavramı</a:t>
            </a:r>
            <a:r>
              <a:rPr lang="en-US" sz="2400" dirty="0"/>
              <a:t> </a:t>
            </a:r>
            <a:r>
              <a:rPr lang="en-US" sz="2400" dirty="0" err="1"/>
              <a:t>ortaya</a:t>
            </a:r>
            <a:r>
              <a:rPr lang="en-US" sz="2400" dirty="0"/>
              <a:t> </a:t>
            </a:r>
            <a:r>
              <a:rPr lang="en-US" sz="2400" dirty="0" err="1"/>
              <a:t>çıkmış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kullanımı</a:t>
            </a:r>
            <a:r>
              <a:rPr lang="en-US" sz="2400" dirty="0"/>
              <a:t> </a:t>
            </a:r>
            <a:r>
              <a:rPr lang="en-US" sz="2400" dirty="0" err="1"/>
              <a:t>giderek</a:t>
            </a:r>
            <a:r>
              <a:rPr lang="en-US" sz="2400" dirty="0"/>
              <a:t> </a:t>
            </a:r>
            <a:r>
              <a:rPr lang="en-US" sz="2400" dirty="0" err="1"/>
              <a:t>yaygınlaşmıştır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BİT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bireyler</a:t>
            </a:r>
            <a:r>
              <a:rPr lang="en-US" sz="2400" dirty="0"/>
              <a:t>, </a:t>
            </a:r>
            <a:r>
              <a:rPr lang="en-US" sz="2400" dirty="0" err="1"/>
              <a:t>kısa</a:t>
            </a:r>
            <a:r>
              <a:rPr lang="en-US" sz="2400" dirty="0"/>
              <a:t> </a:t>
            </a:r>
            <a:r>
              <a:rPr lang="en-US" sz="2400" dirty="0" err="1"/>
              <a:t>zamanda</a:t>
            </a:r>
            <a:r>
              <a:rPr lang="en-US" sz="2400" dirty="0"/>
              <a:t> </a:t>
            </a:r>
            <a:r>
              <a:rPr lang="en-US" sz="2400" dirty="0" err="1"/>
              <a:t>birçok</a:t>
            </a:r>
            <a:r>
              <a:rPr lang="en-US" sz="2400" dirty="0"/>
              <a:t> </a:t>
            </a:r>
            <a:r>
              <a:rPr lang="en-US" sz="2400" dirty="0" err="1"/>
              <a:t>bilgiye</a:t>
            </a:r>
            <a:r>
              <a:rPr lang="en-US" sz="2400" dirty="0"/>
              <a:t> </a:t>
            </a:r>
            <a:r>
              <a:rPr lang="en-US" sz="2400" dirty="0" err="1"/>
              <a:t>ulaşarak</a:t>
            </a:r>
            <a:r>
              <a:rPr lang="en-US" sz="2400" dirty="0"/>
              <a:t>,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bilgileri</a:t>
            </a:r>
            <a:r>
              <a:rPr lang="en-US" sz="2400" dirty="0"/>
              <a:t> </a:t>
            </a:r>
            <a:r>
              <a:rPr lang="en-US" sz="2400" dirty="0" err="1"/>
              <a:t>değerlendirme</a:t>
            </a:r>
            <a:r>
              <a:rPr lang="en-US" sz="2400" dirty="0"/>
              <a:t>, </a:t>
            </a:r>
            <a:r>
              <a:rPr lang="en-US" sz="2400" dirty="0" err="1"/>
              <a:t>düzeltme</a:t>
            </a:r>
            <a:r>
              <a:rPr lang="en-US" sz="2400" dirty="0"/>
              <a:t>, </a:t>
            </a:r>
            <a:r>
              <a:rPr lang="en-US" sz="2400" dirty="0" err="1"/>
              <a:t>yeni</a:t>
            </a:r>
            <a:r>
              <a:rPr lang="en-US" sz="2400" dirty="0"/>
              <a:t> </a:t>
            </a:r>
            <a:r>
              <a:rPr lang="en-US" sz="2400" dirty="0" err="1"/>
              <a:t>bilgilerle</a:t>
            </a:r>
            <a:r>
              <a:rPr lang="en-US" sz="2400" dirty="0"/>
              <a:t> </a:t>
            </a:r>
            <a:r>
              <a:rPr lang="en-US" sz="2400" dirty="0" err="1"/>
              <a:t>sentezleme</a:t>
            </a:r>
            <a:r>
              <a:rPr lang="en-US" sz="2400" dirty="0"/>
              <a:t>, </a:t>
            </a:r>
            <a:r>
              <a:rPr lang="en-US" sz="2400" dirty="0" err="1"/>
              <a:t>yorumlama</a:t>
            </a:r>
            <a:r>
              <a:rPr lang="en-US" sz="2400" dirty="0"/>
              <a:t>, </a:t>
            </a:r>
            <a:r>
              <a:rPr lang="en-US" sz="2400" dirty="0" err="1"/>
              <a:t>başkaları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paylaşarak</a:t>
            </a:r>
            <a:r>
              <a:rPr lang="en-US" sz="2400" dirty="0"/>
              <a:t> </a:t>
            </a:r>
            <a:r>
              <a:rPr lang="en-US" sz="2400" dirty="0" err="1"/>
              <a:t>beyin</a:t>
            </a:r>
            <a:r>
              <a:rPr lang="en-US" sz="2400" dirty="0"/>
              <a:t> </a:t>
            </a:r>
            <a:r>
              <a:rPr lang="en-US" sz="2400" dirty="0" err="1"/>
              <a:t>fırtınası</a:t>
            </a:r>
            <a:r>
              <a:rPr lang="en-US" sz="2400" dirty="0"/>
              <a:t> </a:t>
            </a:r>
            <a:r>
              <a:rPr lang="en-US" sz="2400" dirty="0" err="1"/>
              <a:t>yapabilme</a:t>
            </a:r>
            <a:r>
              <a:rPr lang="en-US" sz="2400" dirty="0"/>
              <a:t> </a:t>
            </a:r>
            <a:r>
              <a:rPr lang="en-US" sz="2400" dirty="0" err="1"/>
              <a:t>gibi</a:t>
            </a:r>
            <a:r>
              <a:rPr lang="en-US" sz="2400" dirty="0"/>
              <a:t> </a:t>
            </a:r>
            <a:r>
              <a:rPr lang="en-US" sz="2400" dirty="0" err="1"/>
              <a:t>fırsatlar</a:t>
            </a:r>
            <a:r>
              <a:rPr lang="en-US" sz="2400" dirty="0"/>
              <a:t> </a:t>
            </a:r>
            <a:r>
              <a:rPr lang="en-US" sz="2400" dirty="0" err="1"/>
              <a:t>kazanmıştır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43821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3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200" y="228601"/>
            <a:ext cx="7543800" cy="914400"/>
          </a:xfrm>
        </p:spPr>
        <p:txBody>
          <a:bodyPr/>
          <a:lstStyle/>
          <a:p>
            <a:r>
              <a:rPr lang="en-US" dirty="0" smtClean="0"/>
              <a:t>BİT </a:t>
            </a:r>
            <a:r>
              <a:rPr lang="en-US" dirty="0" err="1" smtClean="0"/>
              <a:t>Nedir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6200" y="1387675"/>
            <a:ext cx="83132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bilgiye</a:t>
            </a:r>
            <a:r>
              <a:rPr lang="en-US" sz="3200" dirty="0"/>
              <a:t> </a:t>
            </a:r>
            <a:r>
              <a:rPr lang="en-US" sz="3200" dirty="0" err="1"/>
              <a:t>ulaşılmasını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bilginin</a:t>
            </a:r>
            <a:r>
              <a:rPr lang="en-US" sz="3200" dirty="0"/>
              <a:t> </a:t>
            </a:r>
            <a:r>
              <a:rPr lang="en-US" sz="3200" dirty="0" err="1"/>
              <a:t>tasarlanmasını</a:t>
            </a:r>
            <a:r>
              <a:rPr lang="en-US" sz="3200" dirty="0"/>
              <a:t>, </a:t>
            </a:r>
            <a:r>
              <a:rPr lang="en-US" sz="3200" dirty="0" err="1"/>
              <a:t>düzenlenmesini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geliştirilmesini</a:t>
            </a:r>
            <a:r>
              <a:rPr lang="en-US" sz="3200" dirty="0"/>
              <a:t> </a:t>
            </a:r>
            <a:r>
              <a:rPr lang="en-US" sz="3200" dirty="0" err="1"/>
              <a:t>sağlayan</a:t>
            </a:r>
            <a:r>
              <a:rPr lang="en-US" sz="3200" dirty="0"/>
              <a:t> her </a:t>
            </a:r>
            <a:r>
              <a:rPr lang="en-US" sz="3200" dirty="0" err="1"/>
              <a:t>türlü</a:t>
            </a:r>
            <a:r>
              <a:rPr lang="en-US" sz="3200" dirty="0"/>
              <a:t> </a:t>
            </a:r>
            <a:r>
              <a:rPr lang="en-US" sz="3200" dirty="0" err="1"/>
              <a:t>görsel</a:t>
            </a:r>
            <a:r>
              <a:rPr lang="en-US" sz="3200" dirty="0"/>
              <a:t>, </a:t>
            </a:r>
            <a:r>
              <a:rPr lang="en-US" sz="3200" dirty="0" err="1"/>
              <a:t>işitsel</a:t>
            </a:r>
            <a:r>
              <a:rPr lang="en-US" sz="3200" dirty="0"/>
              <a:t>, </a:t>
            </a:r>
            <a:r>
              <a:rPr lang="en-US" sz="3200" dirty="0" err="1"/>
              <a:t>basılı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yazılı</a:t>
            </a:r>
            <a:r>
              <a:rPr lang="en-US" sz="3200" dirty="0"/>
              <a:t> </a:t>
            </a:r>
            <a:r>
              <a:rPr lang="en-US" sz="3200" dirty="0" err="1"/>
              <a:t>araçlardır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44964" y="3820071"/>
            <a:ext cx="81744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teknolojisi</a:t>
            </a:r>
            <a:r>
              <a:rPr lang="en-US" dirty="0"/>
              <a:t>, </a:t>
            </a:r>
            <a:r>
              <a:rPr lang="en-US" dirty="0" err="1"/>
              <a:t>öğrenme</a:t>
            </a:r>
            <a:r>
              <a:rPr lang="en-US" dirty="0"/>
              <a:t> </a:t>
            </a:r>
            <a:r>
              <a:rPr lang="en-US" dirty="0" err="1"/>
              <a:t>ortamına</a:t>
            </a:r>
            <a:r>
              <a:rPr lang="en-US" dirty="0"/>
              <a:t> </a:t>
            </a:r>
            <a:r>
              <a:rPr lang="en-US" dirty="0" err="1"/>
              <a:t>temel</a:t>
            </a:r>
            <a:r>
              <a:rPr lang="en-US" dirty="0"/>
              <a:t> </a:t>
            </a:r>
            <a:r>
              <a:rPr lang="en-US" dirty="0" err="1"/>
              <a:t>teşkil</a:t>
            </a:r>
            <a:r>
              <a:rPr lang="en-US" dirty="0"/>
              <a:t> </a:t>
            </a:r>
            <a:r>
              <a:rPr lang="en-US" dirty="0" err="1"/>
              <a:t>etmekte</a:t>
            </a:r>
            <a:r>
              <a:rPr lang="en-US" dirty="0"/>
              <a:t> </a:t>
            </a:r>
            <a:r>
              <a:rPr lang="en-US" dirty="0" err="1"/>
              <a:t>olup</a:t>
            </a:r>
            <a:r>
              <a:rPr lang="en-US" dirty="0"/>
              <a:t>, </a:t>
            </a:r>
            <a:r>
              <a:rPr lang="en-US" dirty="0" err="1"/>
              <a:t>toplumdaki</a:t>
            </a:r>
            <a:r>
              <a:rPr lang="en-US" dirty="0"/>
              <a:t> </a:t>
            </a:r>
            <a:r>
              <a:rPr lang="en-US" dirty="0" err="1"/>
              <a:t>bireylerin</a:t>
            </a:r>
            <a:r>
              <a:rPr lang="en-US" dirty="0"/>
              <a:t> </a:t>
            </a:r>
            <a:r>
              <a:rPr lang="en-US" dirty="0" err="1"/>
              <a:t>yaşam</a:t>
            </a:r>
            <a:r>
              <a:rPr lang="en-US" dirty="0"/>
              <a:t> </a:t>
            </a:r>
            <a:r>
              <a:rPr lang="en-US" dirty="0" err="1"/>
              <a:t>boyu</a:t>
            </a:r>
            <a:r>
              <a:rPr lang="en-US" dirty="0"/>
              <a:t> </a:t>
            </a:r>
            <a:r>
              <a:rPr lang="en-US" dirty="0" err="1"/>
              <a:t>sürekli</a:t>
            </a:r>
            <a:r>
              <a:rPr lang="en-US" dirty="0"/>
              <a:t>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görmelerinde</a:t>
            </a:r>
            <a:r>
              <a:rPr lang="en-US" dirty="0"/>
              <a:t>,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dağarcıklarını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ufuklarını</a:t>
            </a:r>
            <a:r>
              <a:rPr lang="en-US" dirty="0"/>
              <a:t> </a:t>
            </a:r>
            <a:r>
              <a:rPr lang="en-US" dirty="0" err="1"/>
              <a:t>genişletebilmelerinde</a:t>
            </a:r>
            <a:r>
              <a:rPr lang="en-US" dirty="0"/>
              <a:t>, </a:t>
            </a:r>
            <a:r>
              <a:rPr lang="en-US" dirty="0" err="1"/>
              <a:t>mesleklerine</a:t>
            </a:r>
            <a:r>
              <a:rPr lang="en-US" dirty="0"/>
              <a:t> </a:t>
            </a:r>
            <a:r>
              <a:rPr lang="en-US" dirty="0" err="1"/>
              <a:t>yönelik</a:t>
            </a:r>
            <a:r>
              <a:rPr lang="en-US" dirty="0"/>
              <a:t> </a:t>
            </a:r>
            <a:r>
              <a:rPr lang="en-US" dirty="0" err="1"/>
              <a:t>yeni</a:t>
            </a:r>
            <a:r>
              <a:rPr lang="en-US" dirty="0"/>
              <a:t> </a:t>
            </a:r>
            <a:r>
              <a:rPr lang="en-US" dirty="0" err="1"/>
              <a:t>beceriler</a:t>
            </a:r>
            <a:r>
              <a:rPr lang="en-US" dirty="0"/>
              <a:t> </a:t>
            </a:r>
            <a:r>
              <a:rPr lang="en-US" dirty="0" err="1"/>
              <a:t>kazanmalarında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uzak</a:t>
            </a:r>
            <a:r>
              <a:rPr lang="en-US" dirty="0"/>
              <a:t> </a:t>
            </a:r>
            <a:r>
              <a:rPr lang="en-US" dirty="0" err="1"/>
              <a:t>kırsal</a:t>
            </a:r>
            <a:r>
              <a:rPr lang="en-US" dirty="0"/>
              <a:t> </a:t>
            </a:r>
            <a:r>
              <a:rPr lang="en-US" dirty="0" err="1"/>
              <a:t>yörelere</a:t>
            </a:r>
            <a:r>
              <a:rPr lang="en-US" dirty="0"/>
              <a:t> de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imkânlarının</a:t>
            </a:r>
            <a:r>
              <a:rPr lang="en-US" dirty="0"/>
              <a:t> </a:t>
            </a:r>
            <a:r>
              <a:rPr lang="en-US" dirty="0" err="1"/>
              <a:t>götürülmesinde</a:t>
            </a:r>
            <a:r>
              <a:rPr lang="en-US" dirty="0"/>
              <a:t> </a:t>
            </a:r>
            <a:r>
              <a:rPr lang="en-US" dirty="0" err="1"/>
              <a:t>göz</a:t>
            </a:r>
            <a:r>
              <a:rPr lang="en-US" dirty="0"/>
              <a:t> </a:t>
            </a:r>
            <a:r>
              <a:rPr lang="en-US" dirty="0" err="1"/>
              <a:t>ardı</a:t>
            </a:r>
            <a:r>
              <a:rPr lang="en-US" dirty="0"/>
              <a:t> </a:t>
            </a:r>
            <a:r>
              <a:rPr lang="en-US" dirty="0" err="1"/>
              <a:t>edilemeyecek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katkı</a:t>
            </a:r>
            <a:r>
              <a:rPr lang="en-US" dirty="0"/>
              <a:t> </a:t>
            </a:r>
            <a:r>
              <a:rPr lang="en-US" dirty="0" err="1"/>
              <a:t>sağlamaktadır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3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9036" y="467447"/>
            <a:ext cx="508039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Öğrencilerin</a:t>
            </a:r>
            <a:r>
              <a:rPr lang="en-US" sz="2000" dirty="0"/>
              <a:t>, </a:t>
            </a:r>
            <a:r>
              <a:rPr lang="en-US" sz="2000" dirty="0" err="1"/>
              <a:t>iletişim</a:t>
            </a:r>
            <a:r>
              <a:rPr lang="en-US" sz="2000" dirty="0"/>
              <a:t> </a:t>
            </a:r>
            <a:r>
              <a:rPr lang="en-US" sz="2000" dirty="0" err="1"/>
              <a:t>teknolojilerini</a:t>
            </a:r>
            <a:r>
              <a:rPr lang="en-US" sz="2000" dirty="0"/>
              <a:t> </a:t>
            </a:r>
            <a:r>
              <a:rPr lang="en-US" sz="2000" dirty="0" err="1"/>
              <a:t>kullanmaları</a:t>
            </a:r>
            <a:r>
              <a:rPr lang="en-US" sz="2000" dirty="0"/>
              <a:t> </a:t>
            </a:r>
            <a:r>
              <a:rPr lang="en-US" sz="2000" dirty="0" err="1"/>
              <a:t>sayesinde</a:t>
            </a:r>
            <a:r>
              <a:rPr lang="en-US" sz="2000" dirty="0"/>
              <a:t>, </a:t>
            </a:r>
            <a:r>
              <a:rPr lang="en-US" sz="2000" dirty="0" err="1"/>
              <a:t>öğrenmekte</a:t>
            </a:r>
            <a:r>
              <a:rPr lang="en-US" sz="2000" dirty="0"/>
              <a:t> </a:t>
            </a:r>
            <a:r>
              <a:rPr lang="en-US" sz="2000" dirty="0" err="1"/>
              <a:t>oldukları</a:t>
            </a:r>
            <a:r>
              <a:rPr lang="en-US" sz="2000" dirty="0"/>
              <a:t> </a:t>
            </a:r>
            <a:r>
              <a:rPr lang="en-US" sz="2000" dirty="0" err="1"/>
              <a:t>yeni</a:t>
            </a:r>
            <a:r>
              <a:rPr lang="en-US" sz="2000" dirty="0"/>
              <a:t> </a:t>
            </a:r>
            <a:r>
              <a:rPr lang="en-US" sz="2000" dirty="0" err="1"/>
              <a:t>bilgileri</a:t>
            </a:r>
            <a:r>
              <a:rPr lang="en-US" sz="2000" dirty="0"/>
              <a:t> </a:t>
            </a:r>
            <a:r>
              <a:rPr lang="en-US" sz="2000" dirty="0" err="1"/>
              <a:t>eskisine</a:t>
            </a:r>
            <a:r>
              <a:rPr lang="en-US" sz="2000" dirty="0"/>
              <a:t> </a:t>
            </a:r>
            <a:r>
              <a:rPr lang="en-US" sz="2000" dirty="0" err="1"/>
              <a:t>göre</a:t>
            </a:r>
            <a:r>
              <a:rPr lang="en-US" sz="2000" dirty="0"/>
              <a:t> </a:t>
            </a:r>
            <a:r>
              <a:rPr lang="en-US" sz="2000" dirty="0" err="1"/>
              <a:t>çabuk</a:t>
            </a:r>
            <a:r>
              <a:rPr lang="en-US" sz="2000" dirty="0"/>
              <a:t> </a:t>
            </a:r>
            <a:r>
              <a:rPr lang="en-US" sz="2000" dirty="0" err="1"/>
              <a:t>öğrendikleri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bu</a:t>
            </a:r>
            <a:r>
              <a:rPr lang="en-US" sz="2000" dirty="0"/>
              <a:t> </a:t>
            </a:r>
            <a:r>
              <a:rPr lang="en-US" sz="2000" dirty="0" err="1"/>
              <a:t>yeni</a:t>
            </a:r>
            <a:r>
              <a:rPr lang="en-US" sz="2000" dirty="0"/>
              <a:t> </a:t>
            </a:r>
            <a:r>
              <a:rPr lang="en-US" sz="2000" dirty="0" err="1"/>
              <a:t>bilgileri</a:t>
            </a:r>
            <a:r>
              <a:rPr lang="en-US" sz="2000" dirty="0"/>
              <a:t> </a:t>
            </a:r>
            <a:r>
              <a:rPr lang="en-US" sz="2000" dirty="0" err="1"/>
              <a:t>uzun</a:t>
            </a:r>
            <a:r>
              <a:rPr lang="en-US" sz="2000" dirty="0"/>
              <a:t> </a:t>
            </a:r>
            <a:r>
              <a:rPr lang="en-US" sz="2000" dirty="0" err="1"/>
              <a:t>zamanlı</a:t>
            </a:r>
            <a:r>
              <a:rPr lang="en-US" sz="2000" dirty="0"/>
              <a:t> </a:t>
            </a:r>
            <a:r>
              <a:rPr lang="en-US" sz="2000" dirty="0" err="1"/>
              <a:t>hafızalarına</a:t>
            </a:r>
            <a:r>
              <a:rPr lang="en-US" sz="2000" dirty="0"/>
              <a:t> </a:t>
            </a:r>
            <a:r>
              <a:rPr lang="en-US" sz="2000" dirty="0" err="1"/>
              <a:t>yerleştirmekte</a:t>
            </a:r>
            <a:r>
              <a:rPr lang="en-US" sz="2000" dirty="0"/>
              <a:t> </a:t>
            </a:r>
            <a:r>
              <a:rPr lang="en-US" sz="2000" dirty="0" err="1"/>
              <a:t>zorluk</a:t>
            </a:r>
            <a:r>
              <a:rPr lang="en-US" sz="2000" dirty="0"/>
              <a:t> </a:t>
            </a:r>
            <a:r>
              <a:rPr lang="en-US" sz="2000" dirty="0" err="1"/>
              <a:t>çekmedikleri</a:t>
            </a:r>
            <a:r>
              <a:rPr lang="en-US" sz="2000" dirty="0"/>
              <a:t> </a:t>
            </a:r>
            <a:r>
              <a:rPr lang="en-US" sz="2000" dirty="0" err="1"/>
              <a:t>görülmüştür</a:t>
            </a:r>
            <a:r>
              <a:rPr lang="en-US" sz="2000" dirty="0"/>
              <a:t>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err="1" smtClean="0"/>
              <a:t>Uzun</a:t>
            </a:r>
            <a:r>
              <a:rPr lang="en-US" sz="2000" dirty="0" smtClean="0"/>
              <a:t> </a:t>
            </a:r>
            <a:r>
              <a:rPr lang="en-US" sz="2000" dirty="0" err="1"/>
              <a:t>zamanlı</a:t>
            </a:r>
            <a:r>
              <a:rPr lang="en-US" sz="2000" dirty="0"/>
              <a:t> </a:t>
            </a:r>
            <a:r>
              <a:rPr lang="en-US" sz="2000" dirty="0" err="1"/>
              <a:t>hafızaya</a:t>
            </a:r>
            <a:r>
              <a:rPr lang="en-US" sz="2000" dirty="0"/>
              <a:t> </a:t>
            </a:r>
            <a:r>
              <a:rPr lang="en-US" sz="2000" dirty="0" err="1"/>
              <a:t>yerleştirilen</a:t>
            </a:r>
            <a:r>
              <a:rPr lang="en-US" sz="2000" dirty="0"/>
              <a:t> </a:t>
            </a:r>
            <a:r>
              <a:rPr lang="en-US" sz="2000" dirty="0" err="1"/>
              <a:t>bilgilerin</a:t>
            </a:r>
            <a:r>
              <a:rPr lang="en-US" sz="2000" dirty="0"/>
              <a:t>, </a:t>
            </a:r>
            <a:r>
              <a:rPr lang="en-US" sz="2000" dirty="0" err="1"/>
              <a:t>öğrenciler</a:t>
            </a:r>
            <a:r>
              <a:rPr lang="en-US" sz="2000" dirty="0"/>
              <a:t> </a:t>
            </a:r>
            <a:r>
              <a:rPr lang="en-US" sz="2000" dirty="0" err="1"/>
              <a:t>tarafından</a:t>
            </a:r>
            <a:r>
              <a:rPr lang="en-US" sz="2000" dirty="0"/>
              <a:t> </a:t>
            </a:r>
            <a:r>
              <a:rPr lang="en-US" sz="2000" dirty="0" err="1"/>
              <a:t>sürekli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gerektiği</a:t>
            </a:r>
            <a:r>
              <a:rPr lang="en-US" sz="2000" dirty="0"/>
              <a:t> </a:t>
            </a:r>
            <a:r>
              <a:rPr lang="en-US" sz="2000" dirty="0" err="1"/>
              <a:t>zamanlarda</a:t>
            </a:r>
            <a:r>
              <a:rPr lang="en-US" sz="2000" dirty="0"/>
              <a:t> </a:t>
            </a:r>
            <a:r>
              <a:rPr lang="en-US" sz="2000" dirty="0" err="1"/>
              <a:t>kullanımları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gelecekte</a:t>
            </a:r>
            <a:r>
              <a:rPr lang="en-US" sz="2000" dirty="0"/>
              <a:t> </a:t>
            </a:r>
            <a:r>
              <a:rPr lang="en-US" sz="2000" dirty="0" err="1"/>
              <a:t>oluşacak</a:t>
            </a:r>
            <a:r>
              <a:rPr lang="en-US" sz="2000" dirty="0"/>
              <a:t> </a:t>
            </a:r>
            <a:r>
              <a:rPr lang="en-US" sz="2000" dirty="0" err="1"/>
              <a:t>olan</a:t>
            </a:r>
            <a:r>
              <a:rPr lang="en-US" sz="2000" dirty="0"/>
              <a:t> </a:t>
            </a:r>
            <a:r>
              <a:rPr lang="en-US" sz="2000" dirty="0" err="1"/>
              <a:t>öğrenmelerde</a:t>
            </a:r>
            <a:r>
              <a:rPr lang="en-US" sz="2000" dirty="0"/>
              <a:t> de </a:t>
            </a:r>
            <a:r>
              <a:rPr lang="en-US" sz="2000" dirty="0" err="1"/>
              <a:t>kolaylık</a:t>
            </a:r>
            <a:r>
              <a:rPr lang="en-US" sz="2000" dirty="0"/>
              <a:t> </a:t>
            </a:r>
            <a:r>
              <a:rPr lang="en-US" sz="2000" dirty="0" err="1"/>
              <a:t>sağladıkları</a:t>
            </a:r>
            <a:r>
              <a:rPr lang="en-US" sz="2000" dirty="0"/>
              <a:t> </a:t>
            </a:r>
            <a:r>
              <a:rPr lang="en-US" sz="2000" dirty="0" err="1"/>
              <a:t>ortaya</a:t>
            </a:r>
            <a:r>
              <a:rPr lang="en-US" sz="2000" dirty="0"/>
              <a:t> </a:t>
            </a:r>
            <a:r>
              <a:rPr lang="en-US" sz="2000" dirty="0" err="1"/>
              <a:t>çıkarılmıştır</a:t>
            </a:r>
            <a:r>
              <a:rPr lang="en-US" sz="2000" dirty="0"/>
              <a:t> (</a:t>
            </a:r>
            <a:r>
              <a:rPr lang="en-US" sz="2000" dirty="0" err="1"/>
              <a:t>Kurnaz</a:t>
            </a:r>
            <a:r>
              <a:rPr lang="en-US" sz="2000" dirty="0"/>
              <a:t>, 2003).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err="1" smtClean="0"/>
              <a:t>Bilgi</a:t>
            </a:r>
            <a:r>
              <a:rPr lang="en-US" sz="2000" dirty="0" smtClean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iletişim</a:t>
            </a:r>
            <a:r>
              <a:rPr lang="en-US" sz="2000" dirty="0"/>
              <a:t> </a:t>
            </a:r>
            <a:r>
              <a:rPr lang="en-US" sz="2000" dirty="0" err="1"/>
              <a:t>teknolojileri</a:t>
            </a:r>
            <a:r>
              <a:rPr lang="en-US" sz="2000" dirty="0"/>
              <a:t>; </a:t>
            </a:r>
            <a:r>
              <a:rPr lang="en-US" sz="2000" dirty="0" err="1"/>
              <a:t>iş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diğer</a:t>
            </a:r>
            <a:r>
              <a:rPr lang="en-US" sz="2000" dirty="0"/>
              <a:t> </a:t>
            </a:r>
            <a:r>
              <a:rPr lang="en-US" sz="2000" dirty="0" err="1"/>
              <a:t>aktivitelerin</a:t>
            </a:r>
            <a:r>
              <a:rPr lang="en-US" sz="2000" dirty="0"/>
              <a:t>, </a:t>
            </a:r>
            <a:r>
              <a:rPr lang="en-US" sz="2000" dirty="0" err="1"/>
              <a:t>değişen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gelişen</a:t>
            </a:r>
            <a:r>
              <a:rPr lang="en-US" sz="2000" dirty="0"/>
              <a:t> </a:t>
            </a:r>
            <a:r>
              <a:rPr lang="en-US" sz="2000" dirty="0" err="1"/>
              <a:t>teknolojilere</a:t>
            </a:r>
            <a:r>
              <a:rPr lang="en-US" sz="2000" dirty="0"/>
              <a:t> </a:t>
            </a:r>
            <a:r>
              <a:rPr lang="en-US" sz="2000" dirty="0" err="1"/>
              <a:t>erişimle</a:t>
            </a:r>
            <a:r>
              <a:rPr lang="en-US" sz="2000" dirty="0"/>
              <a:t> </a:t>
            </a:r>
            <a:r>
              <a:rPr lang="en-US" sz="2000" dirty="0" err="1"/>
              <a:t>birlikte</a:t>
            </a:r>
            <a:r>
              <a:rPr lang="en-US" sz="2000" dirty="0"/>
              <a:t> </a:t>
            </a:r>
            <a:r>
              <a:rPr lang="en-US" sz="2000" dirty="0" err="1"/>
              <a:t>çok</a:t>
            </a:r>
            <a:r>
              <a:rPr lang="en-US" sz="2000" dirty="0"/>
              <a:t> </a:t>
            </a:r>
            <a:r>
              <a:rPr lang="en-US" sz="2000" dirty="0" err="1"/>
              <a:t>hızlı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şekilde</a:t>
            </a:r>
            <a:r>
              <a:rPr lang="en-US" sz="2000" dirty="0"/>
              <a:t> </a:t>
            </a:r>
            <a:r>
              <a:rPr lang="en-US" sz="2000" dirty="0" err="1"/>
              <a:t>dönüşüme</a:t>
            </a:r>
            <a:r>
              <a:rPr lang="en-US" sz="2000" dirty="0"/>
              <a:t> </a:t>
            </a:r>
            <a:r>
              <a:rPr lang="en-US" sz="2000" dirty="0" err="1"/>
              <a:t>uğradığı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dünyada</a:t>
            </a:r>
            <a:r>
              <a:rPr lang="en-US" sz="2000" dirty="0"/>
              <a:t>, </a:t>
            </a:r>
            <a:r>
              <a:rPr lang="en-US" sz="2000" dirty="0" err="1"/>
              <a:t>öğrencileri</a:t>
            </a:r>
            <a:r>
              <a:rPr lang="en-US" sz="2000" dirty="0"/>
              <a:t> </a:t>
            </a:r>
            <a:r>
              <a:rPr lang="en-US" sz="2000" dirty="0" err="1"/>
              <a:t>bu</a:t>
            </a:r>
            <a:r>
              <a:rPr lang="en-US" sz="2000" dirty="0"/>
              <a:t> </a:t>
            </a:r>
            <a:r>
              <a:rPr lang="en-US" sz="2000" dirty="0" err="1"/>
              <a:t>sürecin</a:t>
            </a:r>
            <a:r>
              <a:rPr lang="en-US" sz="2000" dirty="0"/>
              <a:t> </a:t>
            </a:r>
            <a:r>
              <a:rPr lang="en-US" sz="2000" dirty="0" err="1"/>
              <a:t>içerisine</a:t>
            </a:r>
            <a:r>
              <a:rPr lang="en-US" sz="2000" dirty="0"/>
              <a:t> </a:t>
            </a:r>
            <a:r>
              <a:rPr lang="en-US" sz="2000" dirty="0" err="1"/>
              <a:t>katmaya</a:t>
            </a:r>
            <a:r>
              <a:rPr lang="en-US" sz="2000" dirty="0"/>
              <a:t> </a:t>
            </a:r>
            <a:r>
              <a:rPr lang="en-US" sz="2000" dirty="0" err="1"/>
              <a:t>hazırlıyor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303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63</TotalTime>
  <Words>1261</Words>
  <Application>Microsoft Macintosh PowerPoint</Application>
  <PresentationFormat>On-screen Show (4:3)</PresentationFormat>
  <Paragraphs>85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Elemental</vt:lpstr>
      <vt:lpstr>Bilgi ve İletişim Teknolojileri Destekli Fen Eğitimi Yüksek Lisans Dersi</vt:lpstr>
      <vt:lpstr>Dersin Amacı:</vt:lpstr>
      <vt:lpstr>Dersin Öğrenme Kazanımları</vt:lpstr>
      <vt:lpstr>Dersin Hocası:</vt:lpstr>
      <vt:lpstr>Ders içeriği</vt:lpstr>
      <vt:lpstr>Giriş</vt:lpstr>
      <vt:lpstr>PowerPoint Presentation</vt:lpstr>
      <vt:lpstr>BİT Nedir?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Öğrenci Boyutu</vt:lpstr>
      <vt:lpstr>PowerPoint Presentation</vt:lpstr>
      <vt:lpstr>PowerPoint Presentation</vt:lpstr>
      <vt:lpstr>PowerPoint Presentation</vt:lpstr>
    </vt:vector>
  </TitlesOfParts>
  <Company>deu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Bilgi ve İletişim Teknolojileri Destekli Fen Eğitimi Yüksek Lisans Dersi</dc:title>
  <dc:creator>bulent cavas</dc:creator>
  <cp:lastModifiedBy>bulent cavas</cp:lastModifiedBy>
  <cp:revision>9</cp:revision>
  <dcterms:created xsi:type="dcterms:W3CDTF">2020-10-18T18:11:02Z</dcterms:created>
  <dcterms:modified xsi:type="dcterms:W3CDTF">2020-10-18T19:14:53Z</dcterms:modified>
</cp:coreProperties>
</file>